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4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300" r:id="rId11"/>
    <p:sldId id="286" r:id="rId12"/>
    <p:sldId id="264" r:id="rId13"/>
    <p:sldId id="305" r:id="rId14"/>
    <p:sldId id="265" r:id="rId15"/>
    <p:sldId id="266" r:id="rId16"/>
    <p:sldId id="267" r:id="rId17"/>
    <p:sldId id="268" r:id="rId18"/>
    <p:sldId id="275" r:id="rId19"/>
    <p:sldId id="276" r:id="rId20"/>
    <p:sldId id="269" r:id="rId21"/>
    <p:sldId id="303" r:id="rId22"/>
    <p:sldId id="270" r:id="rId23"/>
    <p:sldId id="271" r:id="rId24"/>
    <p:sldId id="273" r:id="rId25"/>
    <p:sldId id="277" r:id="rId26"/>
    <p:sldId id="274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78" r:id="rId36"/>
    <p:sldId id="279" r:id="rId37"/>
    <p:sldId id="280" r:id="rId38"/>
    <p:sldId id="281" r:id="rId39"/>
    <p:sldId id="282" r:id="rId40"/>
    <p:sldId id="295" r:id="rId41"/>
    <p:sldId id="296" r:id="rId42"/>
    <p:sldId id="298" r:id="rId43"/>
    <p:sldId id="283" r:id="rId44"/>
    <p:sldId id="301" r:id="rId45"/>
    <p:sldId id="297" r:id="rId46"/>
    <p:sldId id="306" r:id="rId47"/>
    <p:sldId id="307" r:id="rId48"/>
    <p:sldId id="285" r:id="rId49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CCFF"/>
    <a:srgbClr val="66FF33"/>
    <a:srgbClr val="FF9900"/>
    <a:srgbClr val="FFFF66"/>
    <a:srgbClr val="000000"/>
    <a:srgbClr val="FFFF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0" autoAdjust="0"/>
    <p:restoredTop sz="93074" autoAdjust="0"/>
  </p:normalViewPr>
  <p:slideViewPr>
    <p:cSldViewPr snapToGrid="0" showGuides="1">
      <p:cViewPr varScale="1">
        <p:scale>
          <a:sx n="92" d="100"/>
          <a:sy n="92" d="100"/>
        </p:scale>
        <p:origin x="492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7E316C-EB3B-413A-8937-AC096A46B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49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5DC996-FF34-4547-A079-F3A3FA47F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276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3E8025-852B-4448-B655-C74C02DED2F8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smtClean="0"/>
              <a:t>Conférence présentée </a:t>
            </a:r>
            <a:r>
              <a:rPr lang="fr-FR" smtClean="0">
                <a:cs typeface="Arial" panose="020B0604020202020204" pitchFamily="34" charset="0"/>
              </a:rPr>
              <a:t>à</a:t>
            </a:r>
            <a:r>
              <a:rPr lang="fr-FR" smtClean="0"/>
              <a:t> PARSEC, le 1er octobre 2005.</a:t>
            </a:r>
          </a:p>
        </p:txBody>
      </p:sp>
    </p:spTree>
    <p:extLst>
      <p:ext uri="{BB962C8B-B14F-4D97-AF65-F5344CB8AC3E}">
        <p14:creationId xmlns:p14="http://schemas.microsoft.com/office/powerpoint/2010/main" val="15521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F37E3-3298-47BB-99DD-9ECC1A6D44A5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AB550-6D30-4468-B365-67B1DE4CC4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521158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58553-E877-4AF9-85C8-9C8CF2748925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2F528-4D61-496D-8969-3A13617C05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7370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B8AF-1F58-4DB5-B8A0-1367E81A067A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AB6F-0B43-46F9-AEA3-AB4CCDA375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1126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482DB-6F6D-40B6-AFF0-E2D80FF4CAFA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E575-22DE-4F36-97B2-AE4B4C4323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87348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190B-0402-4A28-84E6-7E52FC1EC815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62C9-A5E3-4181-BF1B-3217505557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43900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A2DD-D14F-4D8C-87E6-FDBE82D75483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D8D0B-1207-4305-BD79-812371DDEA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120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4ED7-00F5-4C80-B4DF-B424B161D3D0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531B-1C2D-4CB8-B9F8-A52C8FDCAE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685989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B8112-A3A5-4FCF-913F-AA525F7CF4C3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3D8A-3849-4FE4-86C8-6D94C11B5A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36176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49F9-20DB-46CA-B766-146AC2196FEC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2CBE6-B825-477C-B86A-12ECC9CEA7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495607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B859-E939-4D34-845D-EB90BEDC01E4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23F9C-8338-4D5A-95DA-E6A7DCA190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966525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05DB-D6AD-4F96-905D-51D67B9CC6F1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F3D0-DD2C-445F-A404-4F1BFD95B5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672072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8E62E0E0-3E9B-4898-9E44-DBA321C30CDE}" type="datetime1">
              <a:rPr lang="fr-FR"/>
              <a:pPr>
                <a:defRPr/>
              </a:pPr>
              <a:t>22/08/2017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91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D8AF1C82-2DB4-4501-9D08-EF2EB582FC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Graphique" r:id="rId14" imgW="4572305" imgH="3048305" progId="MSGraph.Chart.8">
                  <p:embed followColorScheme="full"/>
                </p:oleObj>
              </mc:Choice>
              <mc:Fallback>
                <p:oleObj name="Graphique" r:id="rId14" imgW="4572305" imgH="3048305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fr-FR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imbad.u-strasbg.fr/simbad/sim-fid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39800" y="1362075"/>
            <a:ext cx="8026400" cy="2309813"/>
          </a:xfrm>
          <a:solidFill>
            <a:schemeClr val="accent1">
              <a:alpha val="75000"/>
            </a:schemeClr>
          </a:solidFill>
          <a:extLst/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TELESCOPE CONTROL SOFTWARE</a:t>
            </a:r>
          </a:p>
        </p:txBody>
      </p:sp>
      <p:grpSp>
        <p:nvGrpSpPr>
          <p:cNvPr id="15363" name="Group 1046"/>
          <p:cNvGrpSpPr>
            <a:grpSpLocks/>
          </p:cNvGrpSpPr>
          <p:nvPr/>
        </p:nvGrpSpPr>
        <p:grpSpPr bwMode="auto">
          <a:xfrm>
            <a:off x="0" y="6146800"/>
            <a:ext cx="9906000" cy="719138"/>
            <a:chOff x="0" y="3872"/>
            <a:chExt cx="6240" cy="453"/>
          </a:xfrm>
        </p:grpSpPr>
        <p:sp>
          <p:nvSpPr>
            <p:cNvPr id="15366" name="Rectangle 1039"/>
            <p:cNvSpPr>
              <a:spLocks noChangeArrowheads="1"/>
            </p:cNvSpPr>
            <p:nvPr/>
          </p:nvSpPr>
          <p:spPr bwMode="auto">
            <a:xfrm>
              <a:off x="1100" y="3872"/>
              <a:ext cx="3809" cy="4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>
                  <a:solidFill>
                    <a:schemeClr val="tx1"/>
                  </a:solidFill>
                </a:rPr>
                <a:t>© </a:t>
              </a:r>
              <a:r>
                <a:rPr lang="fr-FR" sz="1600">
                  <a:solidFill>
                    <a:schemeClr val="tx1"/>
                  </a:solidFill>
                </a:rPr>
                <a:t>C2PU, Observatoire de la Cote d’Azur, </a:t>
              </a:r>
            </a:p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fr-FR" sz="1600">
                  <a:solidFill>
                    <a:schemeClr val="tx1"/>
                  </a:solidFill>
                </a:rPr>
                <a:t>Université de Nice Sophia-Antipolis</a:t>
              </a:r>
              <a:endParaRPr lang="en-US" sz="1600">
                <a:solidFill>
                  <a:schemeClr val="tx1"/>
                </a:solidFill>
              </a:endParaRPr>
            </a:p>
          </p:txBody>
        </p:sp>
        <p:pic>
          <p:nvPicPr>
            <p:cNvPr id="15367" name="Picture 1041" descr="logocaeu_4_1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3872"/>
              <a:ext cx="132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045" descr="LogoUNS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72"/>
              <a:ext cx="112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4" name="ZoneTexte 1"/>
          <p:cNvSpPr txBox="1">
            <a:spLocks noChangeArrowheads="1"/>
          </p:cNvSpPr>
          <p:nvPr/>
        </p:nvSpPr>
        <p:spPr bwMode="auto">
          <a:xfrm>
            <a:off x="7472363" y="4906963"/>
            <a:ext cx="2433637" cy="1077912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Jean-Pierre Rivet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CNRS, OCA,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Dept. Lagrange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jean-pierre.rivet@oca.eu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0" y="0"/>
            <a:ext cx="2294090" cy="33855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 dirty="0">
                <a:solidFill>
                  <a:schemeClr val="tx1"/>
                </a:solidFill>
              </a:rPr>
              <a:t>Version </a:t>
            </a:r>
            <a:r>
              <a:rPr lang="fr-FR" sz="1600" dirty="0" smtClean="0">
                <a:solidFill>
                  <a:schemeClr val="tx1"/>
                </a:solidFill>
              </a:rPr>
              <a:t>04, 15/08/2017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282825"/>
            <a:ext cx="4471988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dome control zone</a:t>
            </a:r>
          </a:p>
        </p:txBody>
      </p:sp>
      <p:sp>
        <p:nvSpPr>
          <p:cNvPr id="2560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F2A86C-8402-478C-BC34-2F108CF368A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60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560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99206-C891-4225-ADB2-2502AABC9A3A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607" name="Légende encadrée 1 9"/>
          <p:cNvSpPr>
            <a:spLocks/>
          </p:cNvSpPr>
          <p:nvPr/>
        </p:nvSpPr>
        <p:spPr bwMode="auto">
          <a:xfrm>
            <a:off x="407988" y="1897063"/>
            <a:ext cx="1843087" cy="769937"/>
          </a:xfrm>
          <a:prstGeom prst="borderCallout1">
            <a:avLst>
              <a:gd name="adj1" fmla="val 43833"/>
              <a:gd name="adj2" fmla="val 98222"/>
              <a:gd name="adj3" fmla="val 139532"/>
              <a:gd name="adj4" fmla="val 14458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Start automatic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mode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Légende encadrée 1 19"/>
          <p:cNvSpPr/>
          <p:nvPr/>
        </p:nvSpPr>
        <p:spPr bwMode="auto">
          <a:xfrm>
            <a:off x="34925" y="3770313"/>
            <a:ext cx="2216150" cy="1138237"/>
          </a:xfrm>
          <a:prstGeom prst="borderCallout1">
            <a:avLst>
              <a:gd name="adj1" fmla="val 43833"/>
              <a:gd name="adj2" fmla="val 98224"/>
              <a:gd name="adj3" fmla="val 31926"/>
              <a:gd name="adj4" fmla="val 142260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/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Synchronize</a:t>
            </a:r>
          </a:p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dome’s encoder</a:t>
            </a:r>
          </a:p>
          <a:p>
            <a:pPr algn="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(requires privilege)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609" name="Légende encadrée 1 22"/>
          <p:cNvSpPr>
            <a:spLocks/>
          </p:cNvSpPr>
          <p:nvPr/>
        </p:nvSpPr>
        <p:spPr bwMode="auto">
          <a:xfrm>
            <a:off x="7470775" y="2449513"/>
            <a:ext cx="1701800" cy="769937"/>
          </a:xfrm>
          <a:prstGeom prst="borderCallout1">
            <a:avLst>
              <a:gd name="adj1" fmla="val 49028"/>
              <a:gd name="adj2" fmla="val -1810"/>
              <a:gd name="adj3" fmla="val 88028"/>
              <a:gd name="adj4" fmla="val -9152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Dome rotation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Stop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0" name="Légende encadrée 1 23"/>
          <p:cNvSpPr>
            <a:spLocks/>
          </p:cNvSpPr>
          <p:nvPr/>
        </p:nvSpPr>
        <p:spPr bwMode="auto">
          <a:xfrm>
            <a:off x="7504113" y="3370263"/>
            <a:ext cx="1701800" cy="769937"/>
          </a:xfrm>
          <a:prstGeom prst="borderCallout1">
            <a:avLst>
              <a:gd name="adj1" fmla="val 49028"/>
              <a:gd name="adj2" fmla="val -1810"/>
              <a:gd name="adj3" fmla="val -463"/>
              <a:gd name="adj4" fmla="val -4331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Dome rotation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West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1" name="Légende encadrée 1 24"/>
          <p:cNvSpPr>
            <a:spLocks/>
          </p:cNvSpPr>
          <p:nvPr/>
        </p:nvSpPr>
        <p:spPr bwMode="auto">
          <a:xfrm>
            <a:off x="704850" y="2833688"/>
            <a:ext cx="1546225" cy="768350"/>
          </a:xfrm>
          <a:prstGeom prst="borderCallout1">
            <a:avLst>
              <a:gd name="adj1" fmla="val 15218"/>
              <a:gd name="adj2" fmla="val 98319"/>
              <a:gd name="adj3" fmla="val 123338"/>
              <a:gd name="adj4" fmla="val 2350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Set dome in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park position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2" name="Légende encadrée 1 25"/>
          <p:cNvSpPr>
            <a:spLocks/>
          </p:cNvSpPr>
          <p:nvPr/>
        </p:nvSpPr>
        <p:spPr bwMode="auto">
          <a:xfrm>
            <a:off x="7504113" y="5165725"/>
            <a:ext cx="1243012" cy="1138238"/>
          </a:xfrm>
          <a:prstGeom prst="borderCallout1">
            <a:avLst>
              <a:gd name="adj1" fmla="val 49028"/>
              <a:gd name="adj2" fmla="val -1810"/>
              <a:gd name="adj3" fmla="val -25407"/>
              <a:gd name="adj4" fmla="val -6567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Corrected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target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 </a:t>
            </a:r>
            <a:r>
              <a:rPr lang="en-US" sz="2000" baseline="30000">
                <a:solidFill>
                  <a:srgbClr val="FFFF00"/>
                </a:solidFill>
              </a:rPr>
              <a:t>(*)</a:t>
            </a:r>
          </a:p>
        </p:txBody>
      </p:sp>
      <p:sp>
        <p:nvSpPr>
          <p:cNvPr id="25613" name="Légende encadrée 1 26"/>
          <p:cNvSpPr>
            <a:spLocks/>
          </p:cNvSpPr>
          <p:nvPr/>
        </p:nvSpPr>
        <p:spPr bwMode="auto">
          <a:xfrm>
            <a:off x="7470775" y="1528763"/>
            <a:ext cx="1701800" cy="769937"/>
          </a:xfrm>
          <a:prstGeom prst="borderCallout1">
            <a:avLst>
              <a:gd name="adj1" fmla="val 49028"/>
              <a:gd name="adj2" fmla="val -1810"/>
              <a:gd name="adj3" fmla="val 185259"/>
              <a:gd name="adj4" fmla="val -15827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Dome rotation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East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5614" name="Légende encadrée 1 25"/>
          <p:cNvSpPr>
            <a:spLocks/>
          </p:cNvSpPr>
          <p:nvPr/>
        </p:nvSpPr>
        <p:spPr bwMode="auto">
          <a:xfrm>
            <a:off x="7504113" y="4268788"/>
            <a:ext cx="1970087" cy="768350"/>
          </a:xfrm>
          <a:prstGeom prst="borderCallout1">
            <a:avLst>
              <a:gd name="adj1" fmla="val 49028"/>
              <a:gd name="adj2" fmla="val -1810"/>
              <a:gd name="adj3" fmla="val -25407"/>
              <a:gd name="adj4" fmla="val -6567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Validate azimuth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correction </a:t>
            </a:r>
            <a:r>
              <a:rPr lang="en-US" sz="2000" baseline="30000">
                <a:solidFill>
                  <a:srgbClr val="FFFF00"/>
                </a:solidFill>
              </a:rPr>
              <a:t>(*)</a:t>
            </a:r>
            <a:endParaRPr lang="en-US" sz="1600" baseline="30000">
              <a:solidFill>
                <a:srgbClr val="FFFF00"/>
              </a:solidFill>
            </a:endParaRPr>
          </a:p>
        </p:txBody>
      </p:sp>
      <p:sp>
        <p:nvSpPr>
          <p:cNvPr id="25615" name="Légende encadrée 1 25"/>
          <p:cNvSpPr>
            <a:spLocks/>
          </p:cNvSpPr>
          <p:nvPr/>
        </p:nvSpPr>
        <p:spPr bwMode="auto">
          <a:xfrm>
            <a:off x="1008063" y="5068888"/>
            <a:ext cx="1243012" cy="769937"/>
          </a:xfrm>
          <a:prstGeom prst="borderCallout1">
            <a:avLst>
              <a:gd name="adj1" fmla="val 49028"/>
              <a:gd name="adj2" fmla="val 100986"/>
              <a:gd name="adj3" fmla="val -1097"/>
              <a:gd name="adj4" fmla="val 31125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Dome’s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 </a:t>
            </a:r>
            <a:r>
              <a:rPr lang="en-US" sz="2000" baseline="30000">
                <a:solidFill>
                  <a:schemeClr val="tx1"/>
                </a:solidFill>
              </a:rPr>
              <a:t>(*)</a:t>
            </a:r>
          </a:p>
        </p:txBody>
      </p:sp>
      <p:sp>
        <p:nvSpPr>
          <p:cNvPr id="25616" name="ZoneTexte 1"/>
          <p:cNvSpPr txBox="1">
            <a:spLocks noChangeArrowheads="1"/>
          </p:cNvSpPr>
          <p:nvPr/>
        </p:nvSpPr>
        <p:spPr bwMode="auto">
          <a:xfrm>
            <a:off x="3760788" y="5986463"/>
            <a:ext cx="2233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FF00"/>
                </a:solidFill>
              </a:rPr>
              <a:t>(*)</a:t>
            </a:r>
            <a:r>
              <a:rPr lang="en-US" sz="1600">
                <a:solidFill>
                  <a:schemeClr val="tx1"/>
                </a:solidFill>
              </a:rPr>
              <a:t> more on that later...</a:t>
            </a:r>
          </a:p>
        </p:txBody>
      </p:sp>
    </p:spTree>
  </p:cSld>
  <p:clrMapOvr>
    <a:masterClrMapping/>
  </p:clrMapOvr>
  <p:transition spd="med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uée 4"/>
          <p:cNvSpPr/>
          <p:nvPr/>
        </p:nvSpPr>
        <p:spPr bwMode="auto">
          <a:xfrm>
            <a:off x="6204744" y="1457899"/>
            <a:ext cx="1900166" cy="1908465"/>
          </a:xfrm>
          <a:prstGeom prst="donut">
            <a:avLst>
              <a:gd name="adj" fmla="val 12377"/>
            </a:avLst>
          </a:prstGeom>
          <a:solidFill>
            <a:srgbClr val="FF0000"/>
          </a:solidFill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508000">
            <a:extrusionClr>
              <a:srgbClr val="FF0000"/>
            </a:extrusion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8" name="Ellipse 27"/>
          <p:cNvSpPr/>
          <p:nvPr/>
        </p:nvSpPr>
        <p:spPr bwMode="auto">
          <a:xfrm>
            <a:off x="4413642" y="3589191"/>
            <a:ext cx="325009" cy="29787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200000" lon="1800000" rev="20999999"/>
            </a:camera>
            <a:lightRig rig="threePt" dir="t"/>
          </a:scene3d>
          <a:sp3d extrusionH="3810000" contourW="12700">
            <a:extrusionClr>
              <a:srgbClr val="FF0000"/>
            </a:extrusionClr>
            <a:contourClr>
              <a:schemeClr val="bg1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3" name="Ellipse 22"/>
          <p:cNvSpPr/>
          <p:nvPr/>
        </p:nvSpPr>
        <p:spPr bwMode="auto">
          <a:xfrm>
            <a:off x="5635441" y="4062842"/>
            <a:ext cx="325009" cy="29787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200000" lon="1800000" rev="0"/>
            </a:camera>
            <a:lightRig rig="threePt" dir="t"/>
          </a:scene3d>
          <a:sp3d extrusionH="3810000" contourW="12700">
            <a:extrusionClr>
              <a:srgbClr val="FF0000"/>
            </a:extrusionClr>
            <a:contourClr>
              <a:schemeClr val="bg1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66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Azimuth correction</a:t>
            </a:r>
          </a:p>
        </p:txBody>
      </p:sp>
      <p:sp>
        <p:nvSpPr>
          <p:cNvPr id="2663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972646-3695-4ACB-A9A2-256E06D0D86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663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66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2482E4-2720-4043-B132-83B6AF8B2A7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573095" y="3484413"/>
            <a:ext cx="325009" cy="29787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200000" lon="1800000" rev="20999999"/>
            </a:camera>
            <a:lightRig rig="threePt" dir="t"/>
          </a:scene3d>
          <a:sp3d extrusionH="3810000" contourW="12700">
            <a:extrusionClr>
              <a:srgbClr val="FF0000"/>
            </a:extrusionClr>
            <a:contourClr>
              <a:schemeClr val="bg1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6" name="Ellipse 25"/>
          <p:cNvSpPr/>
          <p:nvPr/>
        </p:nvSpPr>
        <p:spPr bwMode="auto">
          <a:xfrm>
            <a:off x="5635440" y="3068491"/>
            <a:ext cx="325009" cy="29787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200000" lon="1800000" rev="600000"/>
            </a:camera>
            <a:lightRig rig="threePt" dir="t"/>
          </a:scene3d>
          <a:sp3d extrusionH="3810000" contourW="12700">
            <a:extrusionClr>
              <a:srgbClr val="FF0000"/>
            </a:extrusionClr>
            <a:contourClr>
              <a:schemeClr val="bg1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7" name="Ellipse 26"/>
          <p:cNvSpPr/>
          <p:nvPr/>
        </p:nvSpPr>
        <p:spPr bwMode="auto">
          <a:xfrm>
            <a:off x="5000043" y="2446190"/>
            <a:ext cx="325009" cy="297873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>
              <a:rot lat="1200000" lon="1800000" rev="21299999"/>
            </a:camera>
            <a:lightRig rig="threePt" dir="t"/>
          </a:scene3d>
          <a:sp3d extrusionH="3810000" contourW="12700">
            <a:extrusionClr>
              <a:srgbClr val="FF0000"/>
            </a:extrusionClr>
            <a:contourClr>
              <a:schemeClr val="bg1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1" name="Ellipse 20"/>
          <p:cNvSpPr/>
          <p:nvPr/>
        </p:nvSpPr>
        <p:spPr bwMode="auto">
          <a:xfrm>
            <a:off x="3254190" y="2989980"/>
            <a:ext cx="2318905" cy="2306781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1905000" contourW="12700">
            <a:extrusionClr>
              <a:srgbClr val="FF0000"/>
            </a:extrusionClr>
            <a:contourClr>
              <a:srgbClr val="FF0000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" name="Ellipse 3"/>
          <p:cNvSpPr/>
          <p:nvPr/>
        </p:nvSpPr>
        <p:spPr bwMode="auto">
          <a:xfrm>
            <a:off x="2938365" y="3217427"/>
            <a:ext cx="2318905" cy="2306781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762000" contourW="12700">
            <a:extrusionClr>
              <a:srgbClr val="FFC000"/>
            </a:extrusionClr>
            <a:contourClr>
              <a:srgbClr val="FFC000"/>
            </a:contour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0" name="Ellipse 29"/>
          <p:cNvSpPr>
            <a:spLocks noChangeAspect="1"/>
          </p:cNvSpPr>
          <p:nvPr/>
        </p:nvSpPr>
        <p:spPr bwMode="auto">
          <a:xfrm>
            <a:off x="4579618" y="2509366"/>
            <a:ext cx="360000" cy="36000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381000">
            <a:extrusionClr>
              <a:schemeClr val="accent2"/>
            </a:extrusion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" name="Ellipse 5"/>
          <p:cNvSpPr>
            <a:spLocks noChangeAspect="1"/>
          </p:cNvSpPr>
          <p:nvPr/>
        </p:nvSpPr>
        <p:spPr bwMode="auto">
          <a:xfrm>
            <a:off x="4040389" y="2902584"/>
            <a:ext cx="288000" cy="28800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scene3d>
            <a:camera prst="isometricOffAxis2Left"/>
            <a:lightRig rig="threePt" dir="t"/>
          </a:scene3d>
          <a:sp3d extrusionH="1270000">
            <a:extrusionClr>
              <a:schemeClr val="accent2"/>
            </a:extrusionClr>
          </a:sp3d>
          <a:extLst/>
        </p:spPr>
        <p:txBody>
          <a:bodyPr lIns="45720" rIns="45720" anchor="ctr" anchorCtr="1"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26640" name="Connecteur droit 7"/>
          <p:cNvCxnSpPr>
            <a:cxnSpLocks noChangeShapeType="1"/>
          </p:cNvCxnSpPr>
          <p:nvPr/>
        </p:nvCxnSpPr>
        <p:spPr bwMode="auto">
          <a:xfrm>
            <a:off x="2012950" y="4418013"/>
            <a:ext cx="2151063" cy="95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1" name="Connecteur droit 32"/>
          <p:cNvCxnSpPr>
            <a:cxnSpLocks noChangeShapeType="1"/>
          </p:cNvCxnSpPr>
          <p:nvPr/>
        </p:nvCxnSpPr>
        <p:spPr bwMode="auto">
          <a:xfrm>
            <a:off x="2020888" y="3041650"/>
            <a:ext cx="2151062" cy="9525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642" name="Connecteur droit avec flèche 9"/>
          <p:cNvCxnSpPr>
            <a:cxnSpLocks noChangeShapeType="1"/>
          </p:cNvCxnSpPr>
          <p:nvPr/>
        </p:nvCxnSpPr>
        <p:spPr bwMode="auto">
          <a:xfrm>
            <a:off x="2228850" y="3041650"/>
            <a:ext cx="0" cy="13763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43" name="Légende encadrée 1 27"/>
          <p:cNvSpPr>
            <a:spLocks/>
          </p:cNvSpPr>
          <p:nvPr/>
        </p:nvSpPr>
        <p:spPr bwMode="auto">
          <a:xfrm>
            <a:off x="6958013" y="4733925"/>
            <a:ext cx="1289050" cy="769938"/>
          </a:xfrm>
          <a:prstGeom prst="borderCallout1">
            <a:avLst>
              <a:gd name="adj1" fmla="val 49028"/>
              <a:gd name="adj2" fmla="val -1810"/>
              <a:gd name="adj3" fmla="val -26343"/>
              <a:gd name="adj4" fmla="val -12968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Main</a:t>
            </a:r>
          </a:p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instrument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644" name="Légende encadrée 1 27"/>
          <p:cNvSpPr>
            <a:spLocks/>
          </p:cNvSpPr>
          <p:nvPr/>
        </p:nvSpPr>
        <p:spPr bwMode="auto">
          <a:xfrm>
            <a:off x="2609850" y="1676400"/>
            <a:ext cx="1289050" cy="768350"/>
          </a:xfrm>
          <a:prstGeom prst="borderCallout1">
            <a:avLst>
              <a:gd name="adj1" fmla="val 50380"/>
              <a:gd name="adj2" fmla="val 99829"/>
              <a:gd name="adj3" fmla="val 134361"/>
              <a:gd name="adj4" fmla="val 15263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Auxiliary</a:t>
            </a:r>
          </a:p>
          <a:p>
            <a:pPr algn="r"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instrument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645" name="ZoneTexte 10"/>
          <p:cNvSpPr txBox="1">
            <a:spLocks noChangeArrowheads="1"/>
          </p:cNvSpPr>
          <p:nvPr/>
        </p:nvSpPr>
        <p:spPr bwMode="auto">
          <a:xfrm rot="-5400000">
            <a:off x="1064419" y="3371056"/>
            <a:ext cx="159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Optical axes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offset</a:t>
            </a:r>
          </a:p>
        </p:txBody>
      </p:sp>
      <p:sp>
        <p:nvSpPr>
          <p:cNvPr id="26646" name="ZoneTexte 11"/>
          <p:cNvSpPr txBox="1">
            <a:spLocks noChangeArrowheads="1"/>
          </p:cNvSpPr>
          <p:nvPr/>
        </p:nvSpPr>
        <p:spPr bwMode="auto">
          <a:xfrm>
            <a:off x="2459038" y="5581650"/>
            <a:ext cx="506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Far from meridian, the dome azimuth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must be corrected for the optical axis offset</a:t>
            </a:r>
          </a:p>
        </p:txBody>
      </p:sp>
    </p:spTree>
  </p:cSld>
  <p:clrMapOvr>
    <a:masterClrMapping/>
  </p:clrMapOvr>
  <p:transition spd="med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focus zone</a:t>
            </a:r>
          </a:p>
        </p:txBody>
      </p:sp>
      <p:sp>
        <p:nvSpPr>
          <p:cNvPr id="2765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EB3957-DF19-4415-975A-D5DE9D8029E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765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379F87-BEB5-484E-B762-411A104AD67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7654" name="Imag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38"/>
          <a:stretch>
            <a:fillRect/>
          </a:stretch>
        </p:blipFill>
        <p:spPr bwMode="auto">
          <a:xfrm>
            <a:off x="2740025" y="2857500"/>
            <a:ext cx="4608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Légende encadrée 1 9"/>
          <p:cNvSpPr>
            <a:spLocks/>
          </p:cNvSpPr>
          <p:nvPr/>
        </p:nvSpPr>
        <p:spPr bwMode="auto">
          <a:xfrm>
            <a:off x="1196975" y="2857500"/>
            <a:ext cx="1054100" cy="400050"/>
          </a:xfrm>
          <a:prstGeom prst="borderCallout1">
            <a:avLst>
              <a:gd name="adj1" fmla="val 43833"/>
              <a:gd name="adj2" fmla="val 98222"/>
              <a:gd name="adj3" fmla="val 126833"/>
              <a:gd name="adj4" fmla="val 17483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Focus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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656" name="Légende encadrée 1 19"/>
          <p:cNvSpPr>
            <a:spLocks/>
          </p:cNvSpPr>
          <p:nvPr/>
        </p:nvSpPr>
        <p:spPr bwMode="auto">
          <a:xfrm>
            <a:off x="1196975" y="3886200"/>
            <a:ext cx="1054100" cy="400050"/>
          </a:xfrm>
          <a:prstGeom prst="borderCallout1">
            <a:avLst>
              <a:gd name="adj1" fmla="val 43833"/>
              <a:gd name="adj2" fmla="val 98222"/>
              <a:gd name="adj3" fmla="val 12384"/>
              <a:gd name="adj4" fmla="val 26446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Focus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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7657" name="Légende encadrée 1 23"/>
          <p:cNvSpPr>
            <a:spLocks/>
          </p:cNvSpPr>
          <p:nvPr/>
        </p:nvSpPr>
        <p:spPr bwMode="auto">
          <a:xfrm>
            <a:off x="7635875" y="3373438"/>
            <a:ext cx="1474788" cy="400050"/>
          </a:xfrm>
          <a:prstGeom prst="borderCallout1">
            <a:avLst>
              <a:gd name="adj1" fmla="val 49028"/>
              <a:gd name="adj2" fmla="val -1810"/>
              <a:gd name="adj3" fmla="val 67616"/>
              <a:gd name="adj4" fmla="val -5991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Focus index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prime focus filter zone</a:t>
            </a:r>
          </a:p>
        </p:txBody>
      </p:sp>
      <p:sp>
        <p:nvSpPr>
          <p:cNvPr id="2765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EB3957-DF19-4415-975A-D5DE9D8029E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765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76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379F87-BEB5-484E-B762-411A104AD67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7" b="18674"/>
          <a:stretch/>
        </p:blipFill>
        <p:spPr>
          <a:xfrm>
            <a:off x="419118" y="2477623"/>
            <a:ext cx="9073932" cy="7637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8582" y="1665288"/>
            <a:ext cx="8388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The F/3.2 coma-corrected prime focus of the Omicron@C2PU telescope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has a built-in 6-slots computer-controlled filter loader: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7655" name="Légende encadrée 1 9"/>
          <p:cNvSpPr>
            <a:spLocks/>
          </p:cNvSpPr>
          <p:nvPr/>
        </p:nvSpPr>
        <p:spPr bwMode="auto">
          <a:xfrm>
            <a:off x="655615" y="3501544"/>
            <a:ext cx="975588" cy="400110"/>
          </a:xfrm>
          <a:prstGeom prst="borderCallout1">
            <a:avLst>
              <a:gd name="adj1" fmla="val -1874"/>
              <a:gd name="adj2" fmla="val 49255"/>
              <a:gd name="adj3" fmla="val -122800"/>
              <a:gd name="adj4" fmla="val 501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No filter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656" name="Légende encadrée 1 19"/>
          <p:cNvSpPr>
            <a:spLocks/>
          </p:cNvSpPr>
          <p:nvPr/>
        </p:nvSpPr>
        <p:spPr bwMode="auto">
          <a:xfrm>
            <a:off x="2021969" y="3501544"/>
            <a:ext cx="876202" cy="400110"/>
          </a:xfrm>
          <a:prstGeom prst="borderCallout1">
            <a:avLst>
              <a:gd name="adj1" fmla="val -1164"/>
              <a:gd name="adj2" fmla="val 50097"/>
              <a:gd name="adj3" fmla="val -118043"/>
              <a:gd name="adj4" fmla="val 289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Légende encadrée 1 19"/>
          <p:cNvSpPr>
            <a:spLocks/>
          </p:cNvSpPr>
          <p:nvPr/>
        </p:nvSpPr>
        <p:spPr bwMode="auto">
          <a:xfrm>
            <a:off x="3246733" y="3501544"/>
            <a:ext cx="876202" cy="400110"/>
          </a:xfrm>
          <a:prstGeom prst="borderCallout1">
            <a:avLst>
              <a:gd name="adj1" fmla="val -1164"/>
              <a:gd name="adj2" fmla="val 50097"/>
              <a:gd name="adj3" fmla="val -121559"/>
              <a:gd name="adj4" fmla="val 289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Légende encadrée 1 19"/>
          <p:cNvSpPr>
            <a:spLocks/>
          </p:cNvSpPr>
          <p:nvPr/>
        </p:nvSpPr>
        <p:spPr bwMode="auto">
          <a:xfrm>
            <a:off x="4471497" y="3501544"/>
            <a:ext cx="876202" cy="400110"/>
          </a:xfrm>
          <a:prstGeom prst="borderCallout1">
            <a:avLst>
              <a:gd name="adj1" fmla="val -1164"/>
              <a:gd name="adj2" fmla="val 50097"/>
              <a:gd name="adj3" fmla="val -118043"/>
              <a:gd name="adj4" fmla="val 3292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Légende encadrée 1 19"/>
          <p:cNvSpPr>
            <a:spLocks/>
          </p:cNvSpPr>
          <p:nvPr/>
        </p:nvSpPr>
        <p:spPr bwMode="auto">
          <a:xfrm>
            <a:off x="5696261" y="3501544"/>
            <a:ext cx="876202" cy="400110"/>
          </a:xfrm>
          <a:prstGeom prst="borderCallout1">
            <a:avLst>
              <a:gd name="adj1" fmla="val -1164"/>
              <a:gd name="adj2" fmla="val 50097"/>
              <a:gd name="adj3" fmla="val -119801"/>
              <a:gd name="adj4" fmla="val 3613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Légende encadrée 1 19"/>
          <p:cNvSpPr>
            <a:spLocks/>
          </p:cNvSpPr>
          <p:nvPr/>
        </p:nvSpPr>
        <p:spPr bwMode="auto">
          <a:xfrm>
            <a:off x="6921025" y="3501544"/>
            <a:ext cx="876202" cy="400110"/>
          </a:xfrm>
          <a:prstGeom prst="borderCallout1">
            <a:avLst>
              <a:gd name="adj1" fmla="val -1164"/>
              <a:gd name="adj2" fmla="val 50097"/>
              <a:gd name="adj3" fmla="val -123317"/>
              <a:gd name="adj4" fmla="val 4014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Légende encadrée 1 19"/>
          <p:cNvSpPr>
            <a:spLocks/>
          </p:cNvSpPr>
          <p:nvPr/>
        </p:nvSpPr>
        <p:spPr bwMode="auto">
          <a:xfrm>
            <a:off x="8145789" y="3501544"/>
            <a:ext cx="876201" cy="400110"/>
          </a:xfrm>
          <a:prstGeom prst="borderCallout1">
            <a:avLst>
              <a:gd name="adj1" fmla="val -1164"/>
              <a:gd name="adj2" fmla="val 50097"/>
              <a:gd name="adj3" fmla="val -125075"/>
              <a:gd name="adj4" fmla="val 4817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 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89353" y="4165601"/>
            <a:ext cx="5727294" cy="1886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NOTA</a:t>
            </a:r>
            <a:r>
              <a:rPr lang="en-US" dirty="0" smtClean="0"/>
              <a:t>: the 6 filters have to be chosen once for all at the beginning of the training period, among the following list of available filters: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SDSS (Sloan) g’, r’, </a:t>
            </a:r>
            <a:r>
              <a:rPr lang="en-US" dirty="0" err="1" smtClean="0"/>
              <a:t>i</a:t>
            </a:r>
            <a:r>
              <a:rPr lang="en-US" dirty="0" smtClean="0"/>
              <a:t>’ or z’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Astro</a:t>
            </a:r>
            <a:r>
              <a:rPr lang="en-US" dirty="0" smtClean="0"/>
              <a:t>-photographic (</a:t>
            </a:r>
            <a:r>
              <a:rPr lang="en-US" dirty="0" err="1" smtClean="0"/>
              <a:t>Baader</a:t>
            </a:r>
            <a:r>
              <a:rPr lang="en-US" dirty="0" smtClean="0"/>
              <a:t>) R, G, B, or Luminance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H</a:t>
            </a:r>
            <a:r>
              <a:rPr lang="en-US" dirty="0" smtClean="0">
                <a:sym typeface="Symbol" panose="05050102010706020507" pitchFamily="18" charset="2"/>
              </a:rPr>
              <a:t> (BW=5nm)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ym typeface="Symbol" panose="05050102010706020507" pitchFamily="18" charset="2"/>
              </a:rPr>
              <a:t>O-III (BW=8.5nm)</a:t>
            </a: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24261"/>
      </p:ext>
    </p:extLst>
  </p:cSld>
  <p:clrMapOvr>
    <a:masterClrMapping/>
  </p:clrMapOvr>
  <p:transition spd="med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t="48838" r="71878" b="26491"/>
          <a:stretch/>
        </p:blipFill>
        <p:spPr>
          <a:xfrm>
            <a:off x="2840435" y="2245340"/>
            <a:ext cx="4225129" cy="3818867"/>
          </a:xfrm>
          <a:prstGeom prst="rect">
            <a:avLst/>
          </a:prstGeom>
        </p:spPr>
      </p:pic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tracking mode zone</a:t>
            </a:r>
          </a:p>
        </p:txBody>
      </p:sp>
      <p:sp>
        <p:nvSpPr>
          <p:cNvPr id="2867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F9E285-2C15-4BD7-A335-453661CB238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867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5A8E2A-B05C-4F52-85F2-9A405E42DEF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8679" name="Légende encadrée 1 9"/>
          <p:cNvSpPr>
            <a:spLocks/>
          </p:cNvSpPr>
          <p:nvPr/>
        </p:nvSpPr>
        <p:spPr bwMode="auto">
          <a:xfrm>
            <a:off x="1100138" y="2208213"/>
            <a:ext cx="1247775" cy="769937"/>
          </a:xfrm>
          <a:prstGeom prst="borderCallout1">
            <a:avLst>
              <a:gd name="adj1" fmla="val 43833"/>
              <a:gd name="adj2" fmla="val 98222"/>
              <a:gd name="adj3" fmla="val 83153"/>
              <a:gd name="adj4" fmla="val 17685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Telescope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is halted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680" name="Légende encadrée 1 19"/>
          <p:cNvSpPr>
            <a:spLocks/>
          </p:cNvSpPr>
          <p:nvPr/>
        </p:nvSpPr>
        <p:spPr bwMode="auto">
          <a:xfrm>
            <a:off x="822572" y="3254108"/>
            <a:ext cx="1517403" cy="1138773"/>
          </a:xfrm>
          <a:prstGeom prst="borderCallout1">
            <a:avLst>
              <a:gd name="adj1" fmla="val 43833"/>
              <a:gd name="adj2" fmla="val 98222"/>
              <a:gd name="adj3" fmla="val -2430"/>
              <a:gd name="adj4" fmla="val 16703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None/>
            </a:pPr>
            <a:r>
              <a:rPr lang="en-US" sz="2000" dirty="0">
                <a:solidFill>
                  <a:schemeClr val="tx1"/>
                </a:solidFill>
              </a:rPr>
              <a:t>Telescope is</a:t>
            </a:r>
          </a:p>
          <a:p>
            <a:pPr algn="r" eaLnBrk="1" hangingPunct="1">
              <a:buClr>
                <a:schemeClr val="tx2"/>
              </a:buClr>
              <a:buSzPct val="65000"/>
              <a:buNone/>
            </a:pPr>
            <a:r>
              <a:rPr lang="en-US" sz="2000" dirty="0">
                <a:solidFill>
                  <a:schemeClr val="tx1"/>
                </a:solidFill>
              </a:rPr>
              <a:t>locked on its</a:t>
            </a:r>
          </a:p>
          <a:p>
            <a:pPr algn="r" eaLnBrk="1" hangingPunct="1">
              <a:buClr>
                <a:schemeClr val="tx2"/>
              </a:buClr>
              <a:buSzPct val="65000"/>
              <a:buNone/>
            </a:pPr>
            <a:r>
              <a:rPr lang="en-US" sz="2000" dirty="0">
                <a:solidFill>
                  <a:schemeClr val="tx1"/>
                </a:solidFill>
              </a:rPr>
              <a:t>target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81" name="Légende encadrée 1 20"/>
          <p:cNvSpPr>
            <a:spLocks/>
          </p:cNvSpPr>
          <p:nvPr/>
        </p:nvSpPr>
        <p:spPr bwMode="auto">
          <a:xfrm>
            <a:off x="718249" y="5039489"/>
            <a:ext cx="1621726" cy="400110"/>
          </a:xfrm>
          <a:prstGeom prst="borderCallout1">
            <a:avLst>
              <a:gd name="adj1" fmla="val 43833"/>
              <a:gd name="adj2" fmla="val 98222"/>
              <a:gd name="adj3" fmla="val -162452"/>
              <a:gd name="adj4" fmla="val 1516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Tracking type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82" name="Légende encadrée 1 25"/>
          <p:cNvSpPr>
            <a:spLocks/>
          </p:cNvSpPr>
          <p:nvPr/>
        </p:nvSpPr>
        <p:spPr bwMode="auto">
          <a:xfrm>
            <a:off x="7550150" y="4156075"/>
            <a:ext cx="1347788" cy="769938"/>
          </a:xfrm>
          <a:prstGeom prst="borderCallout1">
            <a:avLst>
              <a:gd name="adj1" fmla="val 49028"/>
              <a:gd name="adj2" fmla="val -1810"/>
              <a:gd name="adj3" fmla="val 192841"/>
              <a:gd name="adj4" fmla="val -23237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Hour angle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offset </a:t>
            </a:r>
            <a:r>
              <a:rPr lang="en-US" sz="2000" dirty="0" smtClean="0">
                <a:solidFill>
                  <a:schemeClr val="tx1"/>
                </a:solidFill>
              </a:rPr>
              <a:t>(’’)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683" name="Légende encadrée 1 27"/>
          <p:cNvSpPr>
            <a:spLocks/>
          </p:cNvSpPr>
          <p:nvPr/>
        </p:nvSpPr>
        <p:spPr bwMode="auto">
          <a:xfrm>
            <a:off x="7534275" y="5113338"/>
            <a:ext cx="1363663" cy="768350"/>
          </a:xfrm>
          <a:prstGeom prst="borderCallout1">
            <a:avLst>
              <a:gd name="adj1" fmla="val 49028"/>
              <a:gd name="adj2" fmla="val -1810"/>
              <a:gd name="adj3" fmla="val 71318"/>
              <a:gd name="adj4" fmla="val -9717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Declination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offset </a:t>
            </a:r>
            <a:r>
              <a:rPr lang="en-US" sz="2000" dirty="0" smtClean="0">
                <a:solidFill>
                  <a:schemeClr val="tx1"/>
                </a:solidFill>
              </a:rPr>
              <a:t>(’’)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617663"/>
            <a:ext cx="4633912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target zone</a:t>
            </a:r>
          </a:p>
        </p:txBody>
      </p:sp>
      <p:sp>
        <p:nvSpPr>
          <p:cNvPr id="2970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D302E9-3CF2-427B-BE72-DF65665798B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970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970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C751B8-06CB-4FBB-9E53-5C089516DF4D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9703" name="Légende encadrée 1 9"/>
          <p:cNvSpPr>
            <a:spLocks/>
          </p:cNvSpPr>
          <p:nvPr/>
        </p:nvSpPr>
        <p:spPr bwMode="auto">
          <a:xfrm>
            <a:off x="1697038" y="2251075"/>
            <a:ext cx="776287" cy="400050"/>
          </a:xfrm>
          <a:prstGeom prst="borderCallout1">
            <a:avLst>
              <a:gd name="adj1" fmla="val 43833"/>
              <a:gd name="adj2" fmla="val 98222"/>
              <a:gd name="adj3" fmla="val -49583"/>
              <a:gd name="adj4" fmla="val 14550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Name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04" name="Légende encadrée 1 19"/>
          <p:cNvSpPr>
            <a:spLocks/>
          </p:cNvSpPr>
          <p:nvPr/>
        </p:nvSpPr>
        <p:spPr bwMode="auto">
          <a:xfrm>
            <a:off x="930275" y="2711450"/>
            <a:ext cx="1560513" cy="338138"/>
          </a:xfrm>
          <a:prstGeom prst="borderCallout1">
            <a:avLst>
              <a:gd name="adj1" fmla="val 43833"/>
              <a:gd name="adj2" fmla="val 98222"/>
              <a:gd name="adj3" fmla="val -94912"/>
              <a:gd name="adj4" fmla="val 13691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Right Ascension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9705" name="Légende encadrée 1 20"/>
          <p:cNvSpPr>
            <a:spLocks/>
          </p:cNvSpPr>
          <p:nvPr/>
        </p:nvSpPr>
        <p:spPr bwMode="auto">
          <a:xfrm>
            <a:off x="1127125" y="3103563"/>
            <a:ext cx="1363663" cy="400050"/>
          </a:xfrm>
          <a:prstGeom prst="borderCallout1">
            <a:avLst>
              <a:gd name="adj1" fmla="val 43833"/>
              <a:gd name="adj2" fmla="val 98222"/>
              <a:gd name="adj3" fmla="val -110907"/>
              <a:gd name="adj4" fmla="val 1352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Declination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06" name="Légende encadrée 1 21"/>
          <p:cNvSpPr>
            <a:spLocks/>
          </p:cNvSpPr>
          <p:nvPr/>
        </p:nvSpPr>
        <p:spPr bwMode="auto">
          <a:xfrm>
            <a:off x="1166813" y="3582988"/>
            <a:ext cx="1347787" cy="401637"/>
          </a:xfrm>
          <a:prstGeom prst="borderCallout1">
            <a:avLst>
              <a:gd name="adj1" fmla="val 43833"/>
              <a:gd name="adj2" fmla="val 98222"/>
              <a:gd name="adj3" fmla="val -140435"/>
              <a:gd name="adj4" fmla="val 13945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Hour angle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07" name="Légende encadrée 1 22"/>
          <p:cNvSpPr>
            <a:spLocks/>
          </p:cNvSpPr>
          <p:nvPr/>
        </p:nvSpPr>
        <p:spPr bwMode="auto">
          <a:xfrm>
            <a:off x="7573963" y="2319338"/>
            <a:ext cx="2016125" cy="768350"/>
          </a:xfrm>
          <a:prstGeom prst="borderCallout1">
            <a:avLst>
              <a:gd name="adj1" fmla="val 49028"/>
              <a:gd name="adj2" fmla="val -1810"/>
              <a:gd name="adj3" fmla="val 33037"/>
              <a:gd name="adj4" fmla="val -1713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Equatorial cords.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or object name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08" name="Légende encadrée 1 23"/>
          <p:cNvSpPr>
            <a:spLocks/>
          </p:cNvSpPr>
          <p:nvPr/>
        </p:nvSpPr>
        <p:spPr bwMode="auto">
          <a:xfrm>
            <a:off x="7573963" y="3214688"/>
            <a:ext cx="1671637" cy="769937"/>
          </a:xfrm>
          <a:prstGeom prst="borderCallout1">
            <a:avLst>
              <a:gd name="adj1" fmla="val 49028"/>
              <a:gd name="adj2" fmla="val -1810"/>
              <a:gd name="adj3" fmla="val -33065"/>
              <a:gd name="adj4" fmla="val -2060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Select from a 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scroll list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09" name="Légende encadrée 1 24"/>
          <p:cNvSpPr>
            <a:spLocks/>
          </p:cNvSpPr>
          <p:nvPr/>
        </p:nvSpPr>
        <p:spPr bwMode="auto">
          <a:xfrm>
            <a:off x="7573963" y="4081463"/>
            <a:ext cx="1617662" cy="769937"/>
          </a:xfrm>
          <a:prstGeom prst="borderCallout1">
            <a:avLst>
              <a:gd name="adj1" fmla="val 49028"/>
              <a:gd name="adj2" fmla="val -1810"/>
              <a:gd name="adj3" fmla="val -82171"/>
              <a:gd name="adj4" fmla="val -2222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Solar System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planets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0" name="Légende encadrée 1 25"/>
          <p:cNvSpPr>
            <a:spLocks/>
          </p:cNvSpPr>
          <p:nvPr/>
        </p:nvSpPr>
        <p:spPr bwMode="auto">
          <a:xfrm>
            <a:off x="7573963" y="4989513"/>
            <a:ext cx="1231900" cy="769937"/>
          </a:xfrm>
          <a:prstGeom prst="borderCallout1">
            <a:avLst>
              <a:gd name="adj1" fmla="val 49028"/>
              <a:gd name="adj2" fmla="val -1810"/>
              <a:gd name="adj3" fmla="val -139412"/>
              <a:gd name="adj4" fmla="val -2943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Asteroids,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comets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1" name="Légende encadrée 1 26"/>
          <p:cNvSpPr>
            <a:spLocks/>
          </p:cNvSpPr>
          <p:nvPr/>
        </p:nvSpPr>
        <p:spPr bwMode="auto">
          <a:xfrm>
            <a:off x="7573963" y="1817688"/>
            <a:ext cx="1844675" cy="400050"/>
          </a:xfrm>
          <a:prstGeom prst="borderCallout1">
            <a:avLst>
              <a:gd name="adj1" fmla="val 49028"/>
              <a:gd name="adj2" fmla="val -1810"/>
              <a:gd name="adj3" fmla="val 47296"/>
              <a:gd name="adj4" fmla="val -2025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Azimutal cords.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2" name="Légende encadrée 1 27"/>
          <p:cNvSpPr>
            <a:spLocks/>
          </p:cNvSpPr>
          <p:nvPr/>
        </p:nvSpPr>
        <p:spPr bwMode="auto">
          <a:xfrm>
            <a:off x="1504950" y="4060825"/>
            <a:ext cx="1019175" cy="400050"/>
          </a:xfrm>
          <a:prstGeom prst="borderCallout1">
            <a:avLst>
              <a:gd name="adj1" fmla="val 43833"/>
              <a:gd name="adj2" fmla="val 98222"/>
              <a:gd name="adj3" fmla="val -176796"/>
              <a:gd name="adj4" fmla="val 14843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3" name="Légende encadrée 1 28"/>
          <p:cNvSpPr>
            <a:spLocks/>
          </p:cNvSpPr>
          <p:nvPr/>
        </p:nvSpPr>
        <p:spPr bwMode="auto">
          <a:xfrm>
            <a:off x="1382713" y="4549775"/>
            <a:ext cx="1149350" cy="400050"/>
          </a:xfrm>
          <a:prstGeom prst="borderCallout1">
            <a:avLst>
              <a:gd name="adj1" fmla="val 43833"/>
              <a:gd name="adj2" fmla="val 98222"/>
              <a:gd name="adj3" fmla="val -215630"/>
              <a:gd name="adj4" fmla="val 15129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Elevation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4" name="Légende encadrée 1 29"/>
          <p:cNvSpPr>
            <a:spLocks/>
          </p:cNvSpPr>
          <p:nvPr/>
        </p:nvSpPr>
        <p:spPr bwMode="auto">
          <a:xfrm>
            <a:off x="1504950" y="5013325"/>
            <a:ext cx="1019175" cy="400050"/>
          </a:xfrm>
          <a:prstGeom prst="borderCallout1">
            <a:avLst>
              <a:gd name="adj1" fmla="val 43833"/>
              <a:gd name="adj2" fmla="val 98222"/>
              <a:gd name="adj3" fmla="val -254764"/>
              <a:gd name="adj4" fmla="val 21873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Airmass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5" name="Légende encadrée 1 30"/>
          <p:cNvSpPr>
            <a:spLocks/>
          </p:cNvSpPr>
          <p:nvPr/>
        </p:nvSpPr>
        <p:spPr bwMode="auto">
          <a:xfrm>
            <a:off x="477838" y="5481638"/>
            <a:ext cx="2055812" cy="400050"/>
          </a:xfrm>
          <a:prstGeom prst="borderCallout1">
            <a:avLst>
              <a:gd name="adj1" fmla="val 43833"/>
              <a:gd name="adj2" fmla="val 98222"/>
              <a:gd name="adj3" fmla="val -283213"/>
              <a:gd name="adj4" fmla="val 15437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Visual magnitude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16" name="Accolade fermante 7"/>
          <p:cNvSpPr>
            <a:spLocks/>
          </p:cNvSpPr>
          <p:nvPr/>
        </p:nvSpPr>
        <p:spPr bwMode="auto">
          <a:xfrm rot="-5400000">
            <a:off x="1204119" y="918369"/>
            <a:ext cx="212725" cy="2290763"/>
          </a:xfrm>
          <a:prstGeom prst="righ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9717" name="ZoneTexte 8"/>
          <p:cNvSpPr txBox="1">
            <a:spLocks noChangeArrowheads="1"/>
          </p:cNvSpPr>
          <p:nvPr/>
        </p:nvSpPr>
        <p:spPr bwMode="auto">
          <a:xfrm>
            <a:off x="228600" y="1328738"/>
            <a:ext cx="2230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Target’s apparent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EOD coordinates</a:t>
            </a:r>
          </a:p>
        </p:txBody>
      </p:sp>
      <p:sp>
        <p:nvSpPr>
          <p:cNvPr id="29718" name="ZoneTexte 31"/>
          <p:cNvSpPr txBox="1">
            <a:spLocks noChangeArrowheads="1"/>
          </p:cNvSpPr>
          <p:nvPr/>
        </p:nvSpPr>
        <p:spPr bwMode="auto">
          <a:xfrm>
            <a:off x="7254875" y="1382713"/>
            <a:ext cx="2473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Target’s defined by: </a:t>
            </a:r>
          </a:p>
        </p:txBody>
      </p:sp>
      <p:sp>
        <p:nvSpPr>
          <p:cNvPr id="29719" name="Légende encadrée 1 32"/>
          <p:cNvSpPr>
            <a:spLocks/>
          </p:cNvSpPr>
          <p:nvPr/>
        </p:nvSpPr>
        <p:spPr bwMode="auto">
          <a:xfrm>
            <a:off x="5745163" y="5645150"/>
            <a:ext cx="1503362" cy="768350"/>
          </a:xfrm>
          <a:prstGeom prst="borderCallout1">
            <a:avLst>
              <a:gd name="adj1" fmla="val -2102"/>
              <a:gd name="adj2" fmla="val 49778"/>
              <a:gd name="adj3" fmla="val -90704"/>
              <a:gd name="adj4" fmla="val 4867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Synchronize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encoders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20" name="Légende encadrée 1 33"/>
          <p:cNvSpPr>
            <a:spLocks/>
          </p:cNvSpPr>
          <p:nvPr/>
        </p:nvSpPr>
        <p:spPr bwMode="auto">
          <a:xfrm>
            <a:off x="2676525" y="5645150"/>
            <a:ext cx="1817688" cy="768350"/>
          </a:xfrm>
          <a:prstGeom prst="borderCallout1">
            <a:avLst>
              <a:gd name="adj1" fmla="val -384"/>
              <a:gd name="adj2" fmla="val 51417"/>
              <a:gd name="adj3" fmla="val -88370"/>
              <a:gd name="adj4" fmla="val 40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Set telescope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in park position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21" name="Légende encadrée 1 34"/>
          <p:cNvSpPr>
            <a:spLocks/>
          </p:cNvSpPr>
          <p:nvPr/>
        </p:nvSpPr>
        <p:spPr bwMode="auto">
          <a:xfrm>
            <a:off x="4622800" y="5645150"/>
            <a:ext cx="933450" cy="768350"/>
          </a:xfrm>
          <a:prstGeom prst="borderCallout1">
            <a:avLst>
              <a:gd name="adj1" fmla="val -5912"/>
              <a:gd name="adj2" fmla="val 46991"/>
              <a:gd name="adj3" fmla="val -86991"/>
              <a:gd name="adj4" fmla="val 4279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Slew to</a:t>
            </a:r>
          </a:p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target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9722" name="Légende encadrée 1 25"/>
          <p:cNvSpPr>
            <a:spLocks/>
          </p:cNvSpPr>
          <p:nvPr/>
        </p:nvSpPr>
        <p:spPr bwMode="auto">
          <a:xfrm>
            <a:off x="7573963" y="5842000"/>
            <a:ext cx="1135062" cy="400050"/>
          </a:xfrm>
          <a:prstGeom prst="borderCallout1">
            <a:avLst>
              <a:gd name="adj1" fmla="val 49028"/>
              <a:gd name="adj2" fmla="val -1810"/>
              <a:gd name="adj3" fmla="val -344579"/>
              <a:gd name="adj4" fmla="val -4958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Satellites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azimuthal coordinates</a:t>
            </a:r>
          </a:p>
        </p:txBody>
      </p:sp>
      <p:sp>
        <p:nvSpPr>
          <p:cNvPr id="307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5F17F1-B302-4C57-BE79-F4314655821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0724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072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C7F2EA-D302-478F-AD7E-4BE8392A06C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3072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054225"/>
            <a:ext cx="77406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ZoneTexte 6"/>
          <p:cNvSpPr txBox="1">
            <a:spLocks noChangeArrowheads="1"/>
          </p:cNvSpPr>
          <p:nvPr/>
        </p:nvSpPr>
        <p:spPr bwMode="auto">
          <a:xfrm>
            <a:off x="2360613" y="1492250"/>
            <a:ext cx="5310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Define the target by its azimuth and elevation</a:t>
            </a:r>
          </a:p>
        </p:txBody>
      </p:sp>
      <p:sp>
        <p:nvSpPr>
          <p:cNvPr id="30728" name="ZoneTexte 7"/>
          <p:cNvSpPr txBox="1">
            <a:spLocks noChangeArrowheads="1"/>
          </p:cNvSpPr>
          <p:nvPr/>
        </p:nvSpPr>
        <p:spPr bwMode="auto">
          <a:xfrm>
            <a:off x="6107113" y="4789488"/>
            <a:ext cx="3562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NOTA:</a:t>
            </a:r>
            <a:r>
              <a:rPr lang="en-US" sz="1600">
                <a:solidFill>
                  <a:srgbClr val="FFFF00"/>
                </a:solidFill>
              </a:rPr>
              <a:t> input formats: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type 180		for 180° 00’ 00’’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type 145 12 	for  145° 12’ 00’’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type 110 21 34	for 110° 21’ 34’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type 91.5	 	for  91° 30’ 00’’</a:t>
            </a:r>
          </a:p>
        </p:txBody>
      </p:sp>
      <p:sp>
        <p:nvSpPr>
          <p:cNvPr id="30729" name="ZoneTexte 8"/>
          <p:cNvSpPr txBox="1">
            <a:spLocks noChangeArrowheads="1"/>
          </p:cNvSpPr>
          <p:nvPr/>
        </p:nvSpPr>
        <p:spPr bwMode="auto">
          <a:xfrm>
            <a:off x="1577975" y="6326188"/>
            <a:ext cx="6875463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sp>
        <p:nvSpPr>
          <p:cNvPr id="30730" name="Légende encadrée 1 10"/>
          <p:cNvSpPr>
            <a:spLocks/>
          </p:cNvSpPr>
          <p:nvPr/>
        </p:nvSpPr>
        <p:spPr bwMode="auto">
          <a:xfrm>
            <a:off x="4025900" y="4540250"/>
            <a:ext cx="1673225" cy="400050"/>
          </a:xfrm>
          <a:prstGeom prst="borderCallout1">
            <a:avLst>
              <a:gd name="adj1" fmla="val 30847"/>
              <a:gd name="adj2" fmla="val -1778"/>
              <a:gd name="adj3" fmla="val -431676"/>
              <a:gd name="adj4" fmla="val -6016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azimuth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731" name="Légende encadrée 1 11"/>
          <p:cNvSpPr>
            <a:spLocks/>
          </p:cNvSpPr>
          <p:nvPr/>
        </p:nvSpPr>
        <p:spPr bwMode="auto">
          <a:xfrm>
            <a:off x="4025900" y="5141913"/>
            <a:ext cx="1803400" cy="400050"/>
          </a:xfrm>
          <a:prstGeom prst="borderCallout1">
            <a:avLst>
              <a:gd name="adj1" fmla="val 38639"/>
              <a:gd name="adj2" fmla="val -1491"/>
              <a:gd name="adj3" fmla="val -455051"/>
              <a:gd name="adj4" fmla="val -5934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elevation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equatorial coordinates</a:t>
            </a:r>
          </a:p>
        </p:txBody>
      </p:sp>
      <p:sp>
        <p:nvSpPr>
          <p:cNvPr id="3174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3689FB-786B-4788-9909-A0FA1657A58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174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174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4464DA-D13D-48CB-83E5-D94D87707801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1750" name="ZoneTexte 6"/>
          <p:cNvSpPr txBox="1">
            <a:spLocks noChangeArrowheads="1"/>
          </p:cNvSpPr>
          <p:nvPr/>
        </p:nvSpPr>
        <p:spPr bwMode="auto">
          <a:xfrm>
            <a:off x="2682875" y="1492250"/>
            <a:ext cx="4665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Method 1</a:t>
            </a:r>
            <a:r>
              <a:rPr lang="en-US" sz="2000">
                <a:solidFill>
                  <a:schemeClr val="tx1"/>
                </a:solidFill>
              </a:rPr>
              <a:t>: Define the target by its name</a:t>
            </a:r>
          </a:p>
        </p:txBody>
      </p:sp>
      <p:pic>
        <p:nvPicPr>
          <p:cNvPr id="31751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073275"/>
            <a:ext cx="55086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Légende encadrée 1 10"/>
          <p:cNvSpPr>
            <a:spLocks/>
          </p:cNvSpPr>
          <p:nvPr/>
        </p:nvSpPr>
        <p:spPr bwMode="auto">
          <a:xfrm>
            <a:off x="6084888" y="1858963"/>
            <a:ext cx="2700337" cy="1506537"/>
          </a:xfrm>
          <a:prstGeom prst="borderCallout1">
            <a:avLst>
              <a:gd name="adj1" fmla="val 49028"/>
              <a:gd name="adj2" fmla="val -1810"/>
              <a:gd name="adj3" fmla="val 41481"/>
              <a:gd name="adj4" fmla="val -2568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target’s identifier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(ex: M31, Aldebaran, 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HD209458, NGC7635,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4UCAC556-032452 ...)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753" name="Légende encadrée 1 11"/>
          <p:cNvSpPr>
            <a:spLocks/>
          </p:cNvSpPr>
          <p:nvPr/>
        </p:nvSpPr>
        <p:spPr bwMode="auto">
          <a:xfrm>
            <a:off x="6084888" y="3535363"/>
            <a:ext cx="3238500" cy="769937"/>
          </a:xfrm>
          <a:prstGeom prst="borderCallout1">
            <a:avLst>
              <a:gd name="adj1" fmla="val 49028"/>
              <a:gd name="adj2" fmla="val -1810"/>
              <a:gd name="adj3" fmla="val -78583"/>
              <a:gd name="adj4" fmla="val -5957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Then left-click on the button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“Find objects coordinates”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1754" name="ZoneTexte 13"/>
          <p:cNvSpPr txBox="1">
            <a:spLocks noChangeArrowheads="1"/>
          </p:cNvSpPr>
          <p:nvPr/>
        </p:nvSpPr>
        <p:spPr bwMode="auto">
          <a:xfrm>
            <a:off x="6084888" y="4514850"/>
            <a:ext cx="34321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software launches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automatically a request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a WEB stellar database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(SIMBAD database at CDS).</a:t>
            </a:r>
          </a:p>
        </p:txBody>
      </p:sp>
    </p:spTree>
  </p:cSld>
  <p:clrMapOvr>
    <a:masterClrMapping/>
  </p:clrMapOvr>
  <p:transition spd="med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6925"/>
            <a:ext cx="5472112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equatorial coordinates</a:t>
            </a:r>
          </a:p>
        </p:txBody>
      </p:sp>
      <p:sp>
        <p:nvSpPr>
          <p:cNvPr id="3277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FC0ABC-FC30-4F46-A450-5ADAC5C3CBF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277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277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14BF66-1D15-48E1-BC3C-4E56671AF37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2775" name="ZoneTexte 6"/>
          <p:cNvSpPr txBox="1">
            <a:spLocks noChangeArrowheads="1"/>
          </p:cNvSpPr>
          <p:nvPr/>
        </p:nvSpPr>
        <p:spPr bwMode="auto">
          <a:xfrm>
            <a:off x="2682875" y="1492250"/>
            <a:ext cx="4665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Method 1</a:t>
            </a:r>
            <a:r>
              <a:rPr lang="en-US" sz="2000">
                <a:solidFill>
                  <a:schemeClr val="tx1"/>
                </a:solidFill>
              </a:rPr>
              <a:t>: Define the target by its name</a:t>
            </a:r>
          </a:p>
        </p:txBody>
      </p:sp>
      <p:sp>
        <p:nvSpPr>
          <p:cNvPr id="32776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sp>
        <p:nvSpPr>
          <p:cNvPr id="32777" name="Légende encadrée 1 11"/>
          <p:cNvSpPr>
            <a:spLocks/>
          </p:cNvSpPr>
          <p:nvPr/>
        </p:nvSpPr>
        <p:spPr bwMode="auto">
          <a:xfrm>
            <a:off x="5900738" y="2311400"/>
            <a:ext cx="3541712" cy="1016000"/>
          </a:xfrm>
          <a:prstGeom prst="borderCallout1">
            <a:avLst>
              <a:gd name="adj1" fmla="val 49028"/>
              <a:gd name="adj2" fmla="val -1810"/>
              <a:gd name="adj3" fmla="val 208259"/>
              <a:gd name="adj4" fmla="val -11871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target’s name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equatorial coordinates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should appear within seconds.</a:t>
            </a:r>
          </a:p>
        </p:txBody>
      </p:sp>
      <p:sp>
        <p:nvSpPr>
          <p:cNvPr id="32778" name="Accolade fermante 5"/>
          <p:cNvSpPr>
            <a:spLocks/>
          </p:cNvSpPr>
          <p:nvPr/>
        </p:nvSpPr>
        <p:spPr bwMode="auto">
          <a:xfrm>
            <a:off x="1449388" y="3194050"/>
            <a:ext cx="200025" cy="2524125"/>
          </a:xfrm>
          <a:prstGeom prst="rightBrace">
            <a:avLst>
              <a:gd name="adj1" fmla="val 8413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equatorial coordinates</a:t>
            </a:r>
          </a:p>
        </p:txBody>
      </p:sp>
      <p:sp>
        <p:nvSpPr>
          <p:cNvPr id="3379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EADB84-5E14-4D5A-826E-0E91AF515CC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379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37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50B7A4-59DB-485E-9F75-18D3EC0B44C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3798" name="ZoneTexte 6"/>
          <p:cNvSpPr txBox="1">
            <a:spLocks noChangeArrowheads="1"/>
          </p:cNvSpPr>
          <p:nvPr/>
        </p:nvSpPr>
        <p:spPr bwMode="auto">
          <a:xfrm>
            <a:off x="2682875" y="1492250"/>
            <a:ext cx="4665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Method 1</a:t>
            </a:r>
            <a:r>
              <a:rPr lang="en-US" sz="2000">
                <a:solidFill>
                  <a:schemeClr val="tx1"/>
                </a:solidFill>
              </a:rPr>
              <a:t>: Define the target by its name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11275" y="2487613"/>
            <a:ext cx="7386638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Should an error message pop up, then: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check internet connectivity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check spelling and syntax of the object’s identifier</a:t>
            </a:r>
          </a:p>
          <a:p>
            <a:pPr>
              <a:defRPr/>
            </a:pPr>
            <a:r>
              <a:rPr lang="en-US" sz="2400" dirty="0"/>
              <a:t>(connect to </a:t>
            </a:r>
            <a:r>
              <a:rPr lang="en-US" sz="2400" dirty="0">
                <a:hlinkClick r:id="rId2"/>
              </a:rPr>
              <a:t>http://simbad.u-strasbg.fr/simbad/sim-fid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and try to enter the identifier)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en-US" sz="2400" dirty="0"/>
              <a:t>contact a local staff member and </a:t>
            </a:r>
            <a:r>
              <a:rPr lang="en-US" sz="2400" dirty="0">
                <a:solidFill>
                  <a:srgbClr val="FFFF00"/>
                </a:solidFill>
              </a:rPr>
              <a:t>try Method 2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Launching the TCS</a:t>
            </a:r>
          </a:p>
        </p:txBody>
      </p:sp>
      <p:sp>
        <p:nvSpPr>
          <p:cNvPr id="1843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6FB0C-C269-4676-B419-CD122F99832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843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109D04-DB89-42F1-BA2F-BA49533659D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64" y="2373240"/>
            <a:ext cx="2318472" cy="21361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78430" y="1575556"/>
            <a:ext cx="4349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On the Telescope control computer’s desktop,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ouble </a:t>
            </a:r>
            <a:r>
              <a:rPr lang="en-US" dirty="0">
                <a:solidFill>
                  <a:srgbClr val="FFFF00"/>
                </a:solidFill>
              </a:rPr>
              <a:t>left-click on the </a:t>
            </a:r>
            <a:r>
              <a:rPr lang="en-US" dirty="0" smtClean="0">
                <a:solidFill>
                  <a:srgbClr val="FFFF00"/>
                </a:solidFill>
              </a:rPr>
              <a:t>TCS software icon:</a:t>
            </a:r>
            <a:endParaRPr lang="fr-FR" dirty="0"/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2878138" y="947738"/>
            <a:ext cx="4332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TCS: Telescope Control System (or Software)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485016" y="4736966"/>
            <a:ext cx="4935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Unless otherwise specified, always use the icon with</a:t>
            </a:r>
          </a:p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highest version number </a:t>
            </a:r>
            <a:r>
              <a:rPr lang="en-US" dirty="0" smtClean="0"/>
              <a:t>(here: 76).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91119"/>
      </p:ext>
    </p:extLst>
  </p:cSld>
  <p:clrMapOvr>
    <a:masterClrMapping/>
  </p:clrMapOvr>
  <p:transition spd="med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equatorial coordinates</a:t>
            </a:r>
          </a:p>
        </p:txBody>
      </p:sp>
      <p:sp>
        <p:nvSpPr>
          <p:cNvPr id="3481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E56916-8AAA-4ADE-9DC5-5A90F56BB57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482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48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BEA23F-1F07-41AA-9907-B366AD5A32D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4822" name="ZoneTexte 6"/>
          <p:cNvSpPr txBox="1">
            <a:spLocks noChangeArrowheads="1"/>
          </p:cNvSpPr>
          <p:nvPr/>
        </p:nvSpPr>
        <p:spPr bwMode="auto">
          <a:xfrm>
            <a:off x="1741488" y="1492250"/>
            <a:ext cx="6548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Method 2</a:t>
            </a:r>
            <a:r>
              <a:rPr lang="en-US" sz="2000">
                <a:solidFill>
                  <a:schemeClr val="tx1"/>
                </a:solidFill>
              </a:rPr>
              <a:t>: Define the target by its equatorial coordinates</a:t>
            </a:r>
          </a:p>
        </p:txBody>
      </p:sp>
      <p:pic>
        <p:nvPicPr>
          <p:cNvPr id="34823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2062163"/>
            <a:ext cx="55086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Légende encadrée 1 10"/>
          <p:cNvSpPr>
            <a:spLocks/>
          </p:cNvSpPr>
          <p:nvPr/>
        </p:nvSpPr>
        <p:spPr bwMode="auto">
          <a:xfrm>
            <a:off x="1541463" y="3370829"/>
            <a:ext cx="2322512" cy="400050"/>
          </a:xfrm>
          <a:prstGeom prst="borderCallout1">
            <a:avLst>
              <a:gd name="adj1" fmla="val 48051"/>
              <a:gd name="adj2" fmla="val 100024"/>
              <a:gd name="adj3" fmla="val -21701"/>
              <a:gd name="adj4" fmla="val 12967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target’s name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4825" name="ZoneTexte 12"/>
          <p:cNvSpPr txBox="1">
            <a:spLocks noChangeArrowheads="1"/>
          </p:cNvSpPr>
          <p:nvPr/>
        </p:nvSpPr>
        <p:spPr bwMode="auto">
          <a:xfrm>
            <a:off x="1620838" y="6324600"/>
            <a:ext cx="6789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 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sp>
        <p:nvSpPr>
          <p:cNvPr id="34826" name="Légende encadrée 1 14"/>
          <p:cNvSpPr>
            <a:spLocks/>
          </p:cNvSpPr>
          <p:nvPr/>
        </p:nvSpPr>
        <p:spPr bwMode="auto">
          <a:xfrm>
            <a:off x="1249363" y="4311196"/>
            <a:ext cx="2614612" cy="769938"/>
          </a:xfrm>
          <a:prstGeom prst="borderCallout1">
            <a:avLst>
              <a:gd name="adj1" fmla="val 48048"/>
              <a:gd name="adj2" fmla="val 99840"/>
              <a:gd name="adj3" fmla="val 38937"/>
              <a:gd name="adj4" fmla="val 11868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target’s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equatorial coordinates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4827" name="Accolade fermante 5"/>
          <p:cNvSpPr>
            <a:spLocks/>
          </p:cNvSpPr>
          <p:nvPr/>
        </p:nvSpPr>
        <p:spPr bwMode="auto">
          <a:xfrm flipH="1">
            <a:off x="4362450" y="3457575"/>
            <a:ext cx="176213" cy="2279650"/>
          </a:xfrm>
          <a:prstGeom prst="rightBrace">
            <a:avLst>
              <a:gd name="adj1" fmla="val 8385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34828" name="Légende encadrée 1 15"/>
          <p:cNvSpPr>
            <a:spLocks/>
          </p:cNvSpPr>
          <p:nvPr/>
        </p:nvSpPr>
        <p:spPr bwMode="auto">
          <a:xfrm>
            <a:off x="2078038" y="2060575"/>
            <a:ext cx="1785937" cy="769938"/>
          </a:xfrm>
          <a:prstGeom prst="borderCallout1">
            <a:avLst>
              <a:gd name="adj1" fmla="val 51093"/>
              <a:gd name="adj2" fmla="val 99657"/>
              <a:gd name="adj3" fmla="val 274301"/>
              <a:gd name="adj4" fmla="val 30778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Select the type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of coordinates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4829" name="Accolade fermante 16"/>
          <p:cNvSpPr>
            <a:spLocks/>
          </p:cNvSpPr>
          <p:nvPr/>
        </p:nvSpPr>
        <p:spPr bwMode="auto">
          <a:xfrm flipH="1">
            <a:off x="7551738" y="3521075"/>
            <a:ext cx="176212" cy="1309688"/>
          </a:xfrm>
          <a:prstGeom prst="rightBrace">
            <a:avLst>
              <a:gd name="adj1" fmla="val 8362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 equatorial coordinates</a:t>
            </a:r>
          </a:p>
        </p:txBody>
      </p:sp>
      <p:sp>
        <p:nvSpPr>
          <p:cNvPr id="3584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471732-FD5C-4791-89B2-1AC1263D370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5844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584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4B3B27-D5F0-4418-8A56-0E7C11847A0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5846" name="ZoneTexte 6"/>
          <p:cNvSpPr txBox="1">
            <a:spLocks noChangeArrowheads="1"/>
          </p:cNvSpPr>
          <p:nvPr/>
        </p:nvSpPr>
        <p:spPr bwMode="auto">
          <a:xfrm>
            <a:off x="1741488" y="1492250"/>
            <a:ext cx="6548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Method 2</a:t>
            </a:r>
            <a:r>
              <a:rPr lang="en-US" sz="2000">
                <a:solidFill>
                  <a:schemeClr val="tx1"/>
                </a:solidFill>
              </a:rPr>
              <a:t>: Define the target by its equatorial coordinates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39913" y="2216150"/>
            <a:ext cx="5830887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PERMITTED FORMATS: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</a:rPr>
              <a:t>for right ascension (default unit: hours)</a:t>
            </a:r>
          </a:p>
          <a:p>
            <a:pPr>
              <a:defRPr/>
            </a:pPr>
            <a:r>
              <a:rPr lang="en-US" dirty="0"/>
              <a:t>      12 32 23		for 12h 32m 23s</a:t>
            </a:r>
          </a:p>
          <a:p>
            <a:pPr>
              <a:defRPr/>
            </a:pPr>
            <a:r>
              <a:rPr lang="en-US" dirty="0"/>
              <a:t>      12 32                                 for 12h 32m 00s</a:t>
            </a:r>
          </a:p>
          <a:p>
            <a:pPr>
              <a:defRPr/>
            </a:pPr>
            <a:r>
              <a:rPr lang="en-US" dirty="0"/>
              <a:t>      12			for 12h 00m 00s</a:t>
            </a:r>
          </a:p>
          <a:p>
            <a:pPr>
              <a:defRPr/>
            </a:pPr>
            <a:r>
              <a:rPr lang="en-US" dirty="0"/>
              <a:t>      14.50			for 14h 30m 00s</a:t>
            </a:r>
          </a:p>
          <a:p>
            <a:pPr>
              <a:defRPr/>
            </a:pPr>
            <a:r>
              <a:rPr lang="en-US" dirty="0"/>
              <a:t>       30.5 d		for 30.5 degrees (02h 30m 00s)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</a:rPr>
              <a:t>for declination (default units: degrees)</a:t>
            </a:r>
          </a:p>
          <a:p>
            <a:pPr>
              <a:defRPr/>
            </a:pPr>
            <a:r>
              <a:rPr lang="en-US" dirty="0"/>
              <a:t>        20 54 36		for +20° 54’ 36’’</a:t>
            </a:r>
          </a:p>
          <a:p>
            <a:pPr>
              <a:defRPr/>
            </a:pPr>
            <a:r>
              <a:rPr lang="en-US" dirty="0"/>
              <a:t>      +20 54 36		for +20° 54’ 36’’</a:t>
            </a:r>
          </a:p>
          <a:p>
            <a:pPr>
              <a:defRPr/>
            </a:pPr>
            <a:r>
              <a:rPr lang="en-US" dirty="0"/>
              <a:t>        20 54		for +20° 54’ 00’’</a:t>
            </a:r>
          </a:p>
          <a:p>
            <a:pPr>
              <a:defRPr/>
            </a:pPr>
            <a:r>
              <a:rPr lang="en-US" dirty="0"/>
              <a:t>        20 			for +20° 00’ 00’’   </a:t>
            </a:r>
          </a:p>
          <a:p>
            <a:pPr>
              <a:defRPr/>
            </a:pPr>
            <a:r>
              <a:rPr lang="en-US" dirty="0"/>
              <a:t>        20.5			for +20° 30’ 00’’</a:t>
            </a:r>
          </a:p>
          <a:p>
            <a:pPr>
              <a:defRPr/>
            </a:pPr>
            <a:r>
              <a:rPr lang="en-US" dirty="0"/>
              <a:t>        20.5d		for +20° 30’ 00’’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 from a list of targets</a:t>
            </a:r>
          </a:p>
        </p:txBody>
      </p:sp>
      <p:sp>
        <p:nvSpPr>
          <p:cNvPr id="3686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DB6DFA-D56E-492B-B208-EA96DFCAA18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686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68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233BD-5670-456B-8EC3-88813BCB173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6870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pic>
        <p:nvPicPr>
          <p:cNvPr id="36871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060575"/>
            <a:ext cx="8991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ZoneTexte 17"/>
          <p:cNvSpPr txBox="1">
            <a:spLocks noChangeArrowheads="1"/>
          </p:cNvSpPr>
          <p:nvPr/>
        </p:nvSpPr>
        <p:spPr bwMode="auto">
          <a:xfrm>
            <a:off x="3022600" y="1492250"/>
            <a:ext cx="398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Displays a list of “popular” targets</a:t>
            </a:r>
          </a:p>
        </p:txBody>
      </p:sp>
      <p:sp>
        <p:nvSpPr>
          <p:cNvPr id="36873" name="Légende encadrée 1 14"/>
          <p:cNvSpPr>
            <a:spLocks/>
          </p:cNvSpPr>
          <p:nvPr/>
        </p:nvSpPr>
        <p:spPr bwMode="auto">
          <a:xfrm>
            <a:off x="3225800" y="5510213"/>
            <a:ext cx="3270250" cy="400050"/>
          </a:xfrm>
          <a:prstGeom prst="borderCallout1">
            <a:avLst>
              <a:gd name="adj1" fmla="val 57130"/>
              <a:gd name="adj2" fmla="val 101486"/>
              <a:gd name="adj3" fmla="val -429801"/>
              <a:gd name="adj4" fmla="val 13814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 desired line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System major objects</a:t>
            </a:r>
          </a:p>
        </p:txBody>
      </p:sp>
      <p:sp>
        <p:nvSpPr>
          <p:cNvPr id="3789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471A48-A68A-42CA-B981-4784D97CCF3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789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789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56F59-6528-499A-B94F-5FC8F7815EE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7894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pic>
        <p:nvPicPr>
          <p:cNvPr id="3789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060575"/>
            <a:ext cx="4457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ZoneTexte 8"/>
          <p:cNvSpPr txBox="1">
            <a:spLocks noChangeArrowheads="1"/>
          </p:cNvSpPr>
          <p:nvPr/>
        </p:nvSpPr>
        <p:spPr bwMode="auto">
          <a:xfrm>
            <a:off x="2714625" y="1492250"/>
            <a:ext cx="4602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Displays a list of  Solar System planets</a:t>
            </a:r>
          </a:p>
        </p:txBody>
      </p:sp>
      <p:sp>
        <p:nvSpPr>
          <p:cNvPr id="37897" name="Légende encadrée 1 14"/>
          <p:cNvSpPr>
            <a:spLocks/>
          </p:cNvSpPr>
          <p:nvPr/>
        </p:nvSpPr>
        <p:spPr bwMode="auto">
          <a:xfrm>
            <a:off x="1211263" y="3605213"/>
            <a:ext cx="3552825" cy="400050"/>
          </a:xfrm>
          <a:prstGeom prst="borderCallout1">
            <a:avLst>
              <a:gd name="adj1" fmla="val 57130"/>
              <a:gd name="adj2" fmla="val 101486"/>
              <a:gd name="adj3" fmla="val -255801"/>
              <a:gd name="adj4" fmla="val 16095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 desired object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4498975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System minor objects</a:t>
            </a:r>
          </a:p>
        </p:txBody>
      </p:sp>
      <p:sp>
        <p:nvSpPr>
          <p:cNvPr id="3891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E37160-0028-4892-9E07-B7DD949DDFB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891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891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0D6A00-DC65-46FE-AA74-C35CAEA511E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8919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sp>
        <p:nvSpPr>
          <p:cNvPr id="38920" name="ZoneTexte 8"/>
          <p:cNvSpPr txBox="1">
            <a:spLocks noChangeArrowheads="1"/>
          </p:cNvSpPr>
          <p:nvPr/>
        </p:nvSpPr>
        <p:spPr bwMode="auto">
          <a:xfrm>
            <a:off x="2127250" y="1492250"/>
            <a:ext cx="577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Define the target (asteroid, comet) by its identifier</a:t>
            </a:r>
          </a:p>
        </p:txBody>
      </p:sp>
      <p:sp>
        <p:nvSpPr>
          <p:cNvPr id="38921" name="Légende encadrée 1 9"/>
          <p:cNvSpPr>
            <a:spLocks/>
          </p:cNvSpPr>
          <p:nvPr/>
        </p:nvSpPr>
        <p:spPr bwMode="auto">
          <a:xfrm>
            <a:off x="5441950" y="2060575"/>
            <a:ext cx="3687763" cy="769938"/>
          </a:xfrm>
          <a:prstGeom prst="borderCallout1">
            <a:avLst>
              <a:gd name="adj1" fmla="val 49028"/>
              <a:gd name="adj2" fmla="val -1810"/>
              <a:gd name="adj3" fmla="val 52477"/>
              <a:gd name="adj4" fmla="val -168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Enter object’s name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(ex: Toutatis, 868, 2012DA14...)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922" name="Légende encadrée 1 10"/>
          <p:cNvSpPr>
            <a:spLocks/>
          </p:cNvSpPr>
          <p:nvPr/>
        </p:nvSpPr>
        <p:spPr bwMode="auto">
          <a:xfrm>
            <a:off x="5441950" y="3648075"/>
            <a:ext cx="3238500" cy="769938"/>
          </a:xfrm>
          <a:prstGeom prst="borderCallout1">
            <a:avLst>
              <a:gd name="adj1" fmla="val 49028"/>
              <a:gd name="adj2" fmla="val -1810"/>
              <a:gd name="adj3" fmla="val -75889"/>
              <a:gd name="adj4" fmla="val -7882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Then left-click on the button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“Find objects coordinates”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923" name="Légende encadrée 1 13"/>
          <p:cNvSpPr>
            <a:spLocks/>
          </p:cNvSpPr>
          <p:nvPr/>
        </p:nvSpPr>
        <p:spPr bwMode="auto">
          <a:xfrm>
            <a:off x="5441950" y="3038475"/>
            <a:ext cx="2824163" cy="400050"/>
          </a:xfrm>
          <a:prstGeom prst="borderCallout1">
            <a:avLst>
              <a:gd name="adj1" fmla="val 49028"/>
              <a:gd name="adj2" fmla="val -1810"/>
              <a:gd name="adj3" fmla="val -51310"/>
              <a:gd name="adj4" fmla="val -710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Select the type of object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924" name="ZoneTexte 11"/>
          <p:cNvSpPr txBox="1">
            <a:spLocks noChangeArrowheads="1"/>
          </p:cNvSpPr>
          <p:nvPr/>
        </p:nvSpPr>
        <p:spPr bwMode="auto">
          <a:xfrm>
            <a:off x="5441950" y="4700588"/>
            <a:ext cx="367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The software launches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a request to a WEB ephemeris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server (IMCCE).</a:t>
            </a:r>
          </a:p>
        </p:txBody>
      </p:sp>
    </p:spTree>
  </p:cSld>
  <p:clrMapOvr>
    <a:masterClrMapping/>
  </p:clrMapOvr>
  <p:transition spd="med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System minor objects</a:t>
            </a:r>
          </a:p>
        </p:txBody>
      </p:sp>
      <p:sp>
        <p:nvSpPr>
          <p:cNvPr id="3993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A0CDF7-025C-4AB7-9E0D-68796C01723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994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99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AB5C6C-33E8-4F32-B831-95C57A99930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9942" name="ZoneTexte 8"/>
          <p:cNvSpPr txBox="1">
            <a:spLocks noChangeArrowheads="1"/>
          </p:cNvSpPr>
          <p:nvPr/>
        </p:nvSpPr>
        <p:spPr bwMode="auto">
          <a:xfrm>
            <a:off x="2127250" y="1492250"/>
            <a:ext cx="577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Define the target (asteroid, comet) by its identifier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311275" y="2487613"/>
            <a:ext cx="7386638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Should an error message pop up, then: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check internet connectivity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check spelling and syntax of the object’s identifier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contact a local staff member.</a:t>
            </a:r>
          </a:p>
        </p:txBody>
      </p:sp>
    </p:spTree>
  </p:cSld>
  <p:clrMapOvr>
    <a:masterClrMapping/>
  </p:clrMapOvr>
  <p:transition spd="med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074863"/>
            <a:ext cx="4464050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System minor objects</a:t>
            </a:r>
          </a:p>
        </p:txBody>
      </p:sp>
      <p:sp>
        <p:nvSpPr>
          <p:cNvPr id="4096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164F62-BDA3-4835-9EA5-013F7A23F45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096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096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CD8CAA-20F4-494A-BFFB-B9B1C9B09E9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0967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  <p:sp>
        <p:nvSpPr>
          <p:cNvPr id="40968" name="ZoneTexte 8"/>
          <p:cNvSpPr txBox="1">
            <a:spLocks noChangeArrowheads="1"/>
          </p:cNvSpPr>
          <p:nvPr/>
        </p:nvSpPr>
        <p:spPr bwMode="auto">
          <a:xfrm>
            <a:off x="2127250" y="1492250"/>
            <a:ext cx="577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Define the target (asteroid, comet) by its identifier</a:t>
            </a:r>
          </a:p>
        </p:txBody>
      </p:sp>
      <p:sp>
        <p:nvSpPr>
          <p:cNvPr id="15" name="Légende encadrée 1 14"/>
          <p:cNvSpPr/>
          <p:nvPr/>
        </p:nvSpPr>
        <p:spPr bwMode="auto">
          <a:xfrm>
            <a:off x="5260975" y="3300413"/>
            <a:ext cx="4121150" cy="2468562"/>
          </a:xfrm>
          <a:prstGeom prst="borderCallout1">
            <a:avLst>
              <a:gd name="adj1" fmla="val 49027"/>
              <a:gd name="adj2" fmla="val -1809"/>
              <a:gd name="adj3" fmla="val 85355"/>
              <a:gd name="adj4" fmla="val -35467"/>
            </a:avLst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lang="en-US" sz="2000" dirty="0"/>
              <a:t>Select the type of tracking: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Sidereal</a:t>
            </a:r>
            <a:r>
              <a:rPr lang="en-US" dirty="0"/>
              <a:t>: telescope locks on the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n-US" dirty="0"/>
              <a:t>initial position of the (moving) object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Differential</a:t>
            </a:r>
            <a:r>
              <a:rPr lang="en-US" dirty="0"/>
              <a:t>: telescope locks on the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n-US" dirty="0"/>
              <a:t>object itself (proper motion taken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n-US" dirty="0"/>
              <a:t>into account)</a:t>
            </a:r>
          </a:p>
          <a:p>
            <a:pPr marL="285750" indent="-285750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Half-speed</a:t>
            </a:r>
            <a:r>
              <a:rPr lang="en-US" dirty="0"/>
              <a:t>: telescope follows the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65000"/>
              <a:defRPr/>
            </a:pPr>
            <a:r>
              <a:rPr lang="en-US" dirty="0"/>
              <a:t>object, but with half is proper </a:t>
            </a:r>
            <a:r>
              <a:rPr lang="en-US" dirty="0" smtClean="0"/>
              <a:t>motion </a:t>
            </a:r>
            <a:r>
              <a:rPr lang="en-US" dirty="0"/>
              <a:t>speed.</a:t>
            </a:r>
          </a:p>
        </p:txBody>
      </p:sp>
      <p:sp>
        <p:nvSpPr>
          <p:cNvPr id="40970" name="Légende encadrée 1 11"/>
          <p:cNvSpPr>
            <a:spLocks/>
          </p:cNvSpPr>
          <p:nvPr/>
        </p:nvSpPr>
        <p:spPr bwMode="auto">
          <a:xfrm>
            <a:off x="5260975" y="2060575"/>
            <a:ext cx="3541713" cy="1016000"/>
          </a:xfrm>
          <a:prstGeom prst="borderCallout1">
            <a:avLst>
              <a:gd name="adj1" fmla="val 49028"/>
              <a:gd name="adj2" fmla="val -1810"/>
              <a:gd name="adj3" fmla="val 236903"/>
              <a:gd name="adj4" fmla="val -9847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target’s name and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equatorial coordinates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should appear within seconds.</a:t>
            </a:r>
          </a:p>
        </p:txBody>
      </p:sp>
      <p:sp>
        <p:nvSpPr>
          <p:cNvPr id="40971" name="Accolade fermante 5"/>
          <p:cNvSpPr>
            <a:spLocks/>
          </p:cNvSpPr>
          <p:nvPr/>
        </p:nvSpPr>
        <p:spPr bwMode="auto">
          <a:xfrm>
            <a:off x="1538288" y="3213100"/>
            <a:ext cx="200025" cy="2524125"/>
          </a:xfrm>
          <a:prstGeom prst="rightBrace">
            <a:avLst>
              <a:gd name="adj1" fmla="val 8413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19250"/>
            <a:ext cx="68405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Earth’s artificial satellites</a:t>
            </a:r>
          </a:p>
        </p:txBody>
      </p:sp>
      <p:sp>
        <p:nvSpPr>
          <p:cNvPr id="4198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A9B618-B6C5-4A3A-82F8-41D0617257B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198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199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1D40BB0-688F-4B83-8F69-6187B124BA2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1991" name="Légende encadrée 1 14"/>
          <p:cNvSpPr>
            <a:spLocks/>
          </p:cNvSpPr>
          <p:nvPr/>
        </p:nvSpPr>
        <p:spPr bwMode="auto">
          <a:xfrm>
            <a:off x="7138988" y="3136900"/>
            <a:ext cx="2003425" cy="400050"/>
          </a:xfrm>
          <a:prstGeom prst="borderCallout1">
            <a:avLst>
              <a:gd name="adj1" fmla="val 49028"/>
              <a:gd name="adj2" fmla="val -1810"/>
              <a:gd name="adj3" fmla="val 269741"/>
              <a:gd name="adj4" fmla="val -12728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TLE file browser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992" name="Légende encadrée 1 11"/>
          <p:cNvSpPr>
            <a:spLocks/>
          </p:cNvSpPr>
          <p:nvPr/>
        </p:nvSpPr>
        <p:spPr bwMode="auto">
          <a:xfrm>
            <a:off x="7138988" y="1604963"/>
            <a:ext cx="2628900" cy="1016000"/>
          </a:xfrm>
          <a:prstGeom prst="borderCallout1">
            <a:avLst>
              <a:gd name="adj1" fmla="val 49028"/>
              <a:gd name="adj2" fmla="val -1810"/>
              <a:gd name="adj3" fmla="val 101856"/>
              <a:gd name="adj4" fmla="val -8740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Editor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NORAD’s TLE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(Two Lines Elements)</a:t>
            </a:r>
          </a:p>
        </p:txBody>
      </p:sp>
      <p:sp>
        <p:nvSpPr>
          <p:cNvPr id="41993" name="Légende encadrée 1 12"/>
          <p:cNvSpPr>
            <a:spLocks/>
          </p:cNvSpPr>
          <p:nvPr/>
        </p:nvSpPr>
        <p:spPr bwMode="auto">
          <a:xfrm>
            <a:off x="7138988" y="2678113"/>
            <a:ext cx="2032000" cy="400050"/>
          </a:xfrm>
          <a:prstGeom prst="borderCallout1">
            <a:avLst>
              <a:gd name="adj1" fmla="val 49028"/>
              <a:gd name="adj2" fmla="val -1810"/>
              <a:gd name="adj3" fmla="val 537236"/>
              <a:gd name="adj4" fmla="val -24901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Satellite selector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994" name="Légende encadrée 1 13"/>
          <p:cNvSpPr>
            <a:spLocks/>
          </p:cNvSpPr>
          <p:nvPr/>
        </p:nvSpPr>
        <p:spPr bwMode="auto">
          <a:xfrm>
            <a:off x="7138988" y="3594100"/>
            <a:ext cx="1778000" cy="769938"/>
          </a:xfrm>
          <a:prstGeom prst="borderCallout1">
            <a:avLst>
              <a:gd name="adj1" fmla="val 49028"/>
              <a:gd name="adj2" fmla="val -1810"/>
              <a:gd name="adj3" fmla="val 180611"/>
              <a:gd name="adj4" fmla="val -19504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Tracking mode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selector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995" name="Légende encadrée 1 15"/>
          <p:cNvSpPr>
            <a:spLocks/>
          </p:cNvSpPr>
          <p:nvPr/>
        </p:nvSpPr>
        <p:spPr bwMode="auto">
          <a:xfrm>
            <a:off x="7138988" y="4421188"/>
            <a:ext cx="1035050" cy="400050"/>
          </a:xfrm>
          <a:prstGeom prst="borderCallout1">
            <a:avLst>
              <a:gd name="adj1" fmla="val 49028"/>
              <a:gd name="adj2" fmla="val -1810"/>
              <a:gd name="adj3" fmla="val 71537"/>
              <a:gd name="adj4" fmla="val -4845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Clear all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996" name="Légende encadrée 1 16"/>
          <p:cNvSpPr>
            <a:spLocks/>
          </p:cNvSpPr>
          <p:nvPr/>
        </p:nvSpPr>
        <p:spPr bwMode="auto">
          <a:xfrm>
            <a:off x="7138988" y="4906963"/>
            <a:ext cx="2368550" cy="400050"/>
          </a:xfrm>
          <a:prstGeom prst="borderCallout1">
            <a:avLst>
              <a:gd name="adj1" fmla="val 49028"/>
              <a:gd name="adj2" fmla="val -1810"/>
              <a:gd name="adj3" fmla="val 227361"/>
              <a:gd name="adj4" fmla="val -24585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Validate the choices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997" name="Légende encadrée 1 17"/>
          <p:cNvSpPr>
            <a:spLocks/>
          </p:cNvSpPr>
          <p:nvPr/>
        </p:nvSpPr>
        <p:spPr bwMode="auto">
          <a:xfrm>
            <a:off x="7138988" y="5365750"/>
            <a:ext cx="2559050" cy="400050"/>
          </a:xfrm>
          <a:prstGeom prst="borderCallout1">
            <a:avLst>
              <a:gd name="adj1" fmla="val 49028"/>
              <a:gd name="adj2" fmla="val -1810"/>
              <a:gd name="adj3" fmla="val 118282"/>
              <a:gd name="adj4" fmla="val -2125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Exit without validation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92263"/>
            <a:ext cx="68405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1: cut-and-paste TLEs</a:t>
            </a:r>
          </a:p>
        </p:txBody>
      </p:sp>
      <p:sp>
        <p:nvSpPr>
          <p:cNvPr id="4301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36336F-C76C-471D-AD61-85BCD9DBCC06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01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301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B3D164-8758-49E4-A008-7C368C530AA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015" name="Légende encadrée 1 11"/>
          <p:cNvSpPr>
            <a:spLocks/>
          </p:cNvSpPr>
          <p:nvPr/>
        </p:nvSpPr>
        <p:spPr bwMode="auto">
          <a:xfrm>
            <a:off x="7585075" y="1706563"/>
            <a:ext cx="1716088" cy="708025"/>
          </a:xfrm>
          <a:prstGeom prst="borderCallout1">
            <a:avLst>
              <a:gd name="adj1" fmla="val 49028"/>
              <a:gd name="adj2" fmla="val -1810"/>
              <a:gd name="adj3" fmla="val 167912"/>
              <a:gd name="adj4" fmla="val -17156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Cut-and-paste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TLEs here</a:t>
            </a:r>
          </a:p>
        </p:txBody>
      </p:sp>
    </p:spTree>
  </p:cSld>
  <p:clrMapOvr>
    <a:masterClrMapping/>
  </p:clrMapOvr>
  <p:transition spd="med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19250"/>
            <a:ext cx="6804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1: cut-and-paste TLEs</a:t>
            </a:r>
          </a:p>
        </p:txBody>
      </p:sp>
      <p:sp>
        <p:nvSpPr>
          <p:cNvPr id="4403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B2ED9F-5DC4-484A-846D-AD5A744BEA9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403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403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73B934-1811-454E-A835-1DAF1A55A19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4039" name="Légende encadrée 1 11"/>
          <p:cNvSpPr>
            <a:spLocks/>
          </p:cNvSpPr>
          <p:nvPr/>
        </p:nvSpPr>
        <p:spPr bwMode="auto">
          <a:xfrm>
            <a:off x="7142163" y="3744913"/>
            <a:ext cx="1687512" cy="1016000"/>
          </a:xfrm>
          <a:prstGeom prst="borderCallout1">
            <a:avLst>
              <a:gd name="adj1" fmla="val 49028"/>
              <a:gd name="adj2" fmla="val -1810"/>
              <a:gd name="adj3" fmla="val 158190"/>
              <a:gd name="adj4" fmla="val -25990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Left-click here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to update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satellite list</a:t>
            </a:r>
          </a:p>
        </p:txBody>
      </p:sp>
    </p:spTree>
  </p:cSld>
  <p:clrMapOvr>
    <a:masterClrMapping/>
  </p:clrMapOvr>
  <p:transition spd="med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Launching the TCS</a:t>
            </a:r>
          </a:p>
        </p:txBody>
      </p:sp>
      <p:sp>
        <p:nvSpPr>
          <p:cNvPr id="1843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6FB0C-C269-4676-B419-CD122F99832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843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843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109D04-DB89-42F1-BA2F-BA49533659D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8440" name="ZoneTexte 1"/>
          <p:cNvSpPr txBox="1">
            <a:spLocks noChangeArrowheads="1"/>
          </p:cNvSpPr>
          <p:nvPr/>
        </p:nvSpPr>
        <p:spPr bwMode="auto">
          <a:xfrm>
            <a:off x="3030102" y="1523507"/>
            <a:ext cx="3845796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A banner pops up, asking for permission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rgbClr val="FFFF00"/>
                </a:solidFill>
              </a:rPr>
              <a:t>to switch the power boards on: </a:t>
            </a:r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2878138" y="947738"/>
            <a:ext cx="43322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TCS: Telescope Control System (or Software)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7" y="2586037"/>
            <a:ext cx="3362325" cy="1685925"/>
          </a:xfrm>
          <a:prstGeom prst="rect">
            <a:avLst/>
          </a:prstGeom>
        </p:spPr>
      </p:pic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2912826" y="4727451"/>
            <a:ext cx="4080348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Answer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en-US" sz="1600" dirty="0">
                <a:solidFill>
                  <a:srgbClr val="FF0000"/>
                </a:solidFill>
              </a:rPr>
              <a:t>Yes</a:t>
            </a:r>
            <a:r>
              <a:rPr lang="en-US" sz="1600" dirty="0">
                <a:solidFill>
                  <a:schemeClr val="tx1"/>
                </a:solidFill>
              </a:rPr>
              <a:t>” for a normal observation </a:t>
            </a:r>
            <a:r>
              <a:rPr lang="en-US" sz="1600" dirty="0" smtClean="0">
                <a:solidFill>
                  <a:schemeClr val="tx1"/>
                </a:solidFill>
              </a:rPr>
              <a:t>run,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or “</a:t>
            </a:r>
            <a:r>
              <a:rPr lang="en-US" sz="1600" dirty="0" smtClean="0">
                <a:solidFill>
                  <a:srgbClr val="FF0000"/>
                </a:solidFill>
              </a:rPr>
              <a:t>No</a:t>
            </a:r>
            <a:r>
              <a:rPr lang="en-US" sz="1600" dirty="0" smtClean="0">
                <a:solidFill>
                  <a:schemeClr val="tx1"/>
                </a:solidFill>
              </a:rPr>
              <a:t>” for a debugging session.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>
            <a:fillRect/>
          </a:stretch>
        </p:blipFill>
        <p:spPr bwMode="auto">
          <a:xfrm>
            <a:off x="198438" y="1619250"/>
            <a:ext cx="683895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1: cut-and-paste TLEs</a:t>
            </a:r>
          </a:p>
        </p:txBody>
      </p:sp>
      <p:sp>
        <p:nvSpPr>
          <p:cNvPr id="450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A59D3A-7DF7-45DF-B91E-A2491955D72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506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506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58FBE0-FE88-40DE-A1D7-456896F0DAEC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5063" name="Légende encadrée 1 11"/>
          <p:cNvSpPr>
            <a:spLocks/>
          </p:cNvSpPr>
          <p:nvPr/>
        </p:nvSpPr>
        <p:spPr bwMode="auto">
          <a:xfrm>
            <a:off x="7173913" y="3579813"/>
            <a:ext cx="1885950" cy="1016000"/>
          </a:xfrm>
          <a:prstGeom prst="borderCallout1">
            <a:avLst>
              <a:gd name="adj1" fmla="val 49028"/>
              <a:gd name="adj2" fmla="val -1810"/>
              <a:gd name="adj3" fmla="val 154394"/>
              <a:gd name="adj4" fmla="val -31998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wanted satellite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to select it</a:t>
            </a:r>
          </a:p>
        </p:txBody>
      </p:sp>
    </p:spTree>
  </p:cSld>
  <p:clrMapOvr>
    <a:masterClrMapping/>
  </p:clrMapOvr>
  <p:transition spd="med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92263"/>
            <a:ext cx="68405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1: cut-and-paste TLEs</a:t>
            </a:r>
          </a:p>
        </p:txBody>
      </p:sp>
      <p:sp>
        <p:nvSpPr>
          <p:cNvPr id="4608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58CCFB-8C58-48CF-8AE9-8CDE304817E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608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608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33A7D-3E5D-427D-9689-36C464DFC58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6087" name="Légende encadrée 1 11"/>
          <p:cNvSpPr>
            <a:spLocks/>
          </p:cNvSpPr>
          <p:nvPr/>
        </p:nvSpPr>
        <p:spPr bwMode="auto">
          <a:xfrm>
            <a:off x="7280275" y="3097213"/>
            <a:ext cx="1984375" cy="708025"/>
          </a:xfrm>
          <a:prstGeom prst="borderCallout1">
            <a:avLst>
              <a:gd name="adj1" fmla="val 49028"/>
              <a:gd name="adj2" fmla="val -1810"/>
              <a:gd name="adj3" fmla="val 229315"/>
              <a:gd name="adj4" fmla="val -19324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Choose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tracking mode ...</a:t>
            </a:r>
          </a:p>
        </p:txBody>
      </p:sp>
      <p:sp>
        <p:nvSpPr>
          <p:cNvPr id="46088" name="Légende encadrée 1 11"/>
          <p:cNvSpPr>
            <a:spLocks/>
          </p:cNvSpPr>
          <p:nvPr/>
        </p:nvSpPr>
        <p:spPr bwMode="auto">
          <a:xfrm>
            <a:off x="7280275" y="4111625"/>
            <a:ext cx="1914525" cy="708025"/>
          </a:xfrm>
          <a:prstGeom prst="borderCallout1">
            <a:avLst>
              <a:gd name="adj1" fmla="val 49028"/>
              <a:gd name="adj2" fmla="val -1810"/>
              <a:gd name="adj3" fmla="val 227005"/>
              <a:gd name="adj4" fmla="val -31328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here to validate,</a:t>
            </a:r>
          </a:p>
        </p:txBody>
      </p:sp>
      <p:sp>
        <p:nvSpPr>
          <p:cNvPr id="46089" name="Légende encadrée 1 11"/>
          <p:cNvSpPr>
            <a:spLocks/>
          </p:cNvSpPr>
          <p:nvPr/>
        </p:nvSpPr>
        <p:spPr bwMode="auto">
          <a:xfrm>
            <a:off x="7280275" y="4910138"/>
            <a:ext cx="1303338" cy="708025"/>
          </a:xfrm>
          <a:prstGeom prst="borderCallout1">
            <a:avLst>
              <a:gd name="adj1" fmla="val 49028"/>
              <a:gd name="adj2" fmla="val -1810"/>
              <a:gd name="adj3" fmla="val 116782"/>
              <a:gd name="adj4" fmla="val -4127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or here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to dismiss.</a:t>
            </a:r>
          </a:p>
        </p:txBody>
      </p:sp>
    </p:spTree>
  </p:cSld>
  <p:clrMapOvr>
    <a:masterClrMapping/>
  </p:clrMapOvr>
  <p:transition spd="med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19250"/>
            <a:ext cx="68040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2: get TLEs from a file</a:t>
            </a:r>
          </a:p>
        </p:txBody>
      </p:sp>
      <p:sp>
        <p:nvSpPr>
          <p:cNvPr id="4710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559CEC-9750-4FDD-9475-BD04E4E15B59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710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71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893BC9-7502-492F-A22B-FCEFABD43F41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7111" name="Légende encadrée 1 11"/>
          <p:cNvSpPr>
            <a:spLocks/>
          </p:cNvSpPr>
          <p:nvPr/>
        </p:nvSpPr>
        <p:spPr bwMode="auto">
          <a:xfrm>
            <a:off x="7280275" y="3097213"/>
            <a:ext cx="2471738" cy="708025"/>
          </a:xfrm>
          <a:prstGeom prst="borderCallout1">
            <a:avLst>
              <a:gd name="adj1" fmla="val 49028"/>
              <a:gd name="adj2" fmla="val -1810"/>
              <a:gd name="adj3" fmla="val 147116"/>
              <a:gd name="adj4" fmla="val -3198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Left-click here to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open the file browser</a:t>
            </a:r>
          </a:p>
        </p:txBody>
      </p:sp>
    </p:spTree>
  </p:cSld>
  <p:clrMapOvr>
    <a:masterClrMapping/>
  </p:clrMapOvr>
  <p:transition spd="med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92263"/>
            <a:ext cx="60769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2: get TLEs from a file</a:t>
            </a:r>
          </a:p>
        </p:txBody>
      </p:sp>
      <p:sp>
        <p:nvSpPr>
          <p:cNvPr id="4813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370DB1-1ED7-4F69-B3E8-BC0BEC0F2AB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813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81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E7663C-F5D0-4FD5-A63D-CA69A4CF8D0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8135" name="Légende encadrée 1 11"/>
          <p:cNvSpPr>
            <a:spLocks/>
          </p:cNvSpPr>
          <p:nvPr/>
        </p:nvSpPr>
        <p:spPr bwMode="auto">
          <a:xfrm>
            <a:off x="6711950" y="3595688"/>
            <a:ext cx="2344738" cy="708025"/>
          </a:xfrm>
          <a:prstGeom prst="borderCallout1">
            <a:avLst>
              <a:gd name="adj1" fmla="val 49028"/>
              <a:gd name="adj2" fmla="val -1810"/>
              <a:gd name="adj3" fmla="val 167667"/>
              <a:gd name="adj4" fmla="val -21457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Navigate and select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wanted TLE file</a:t>
            </a:r>
          </a:p>
        </p:txBody>
      </p:sp>
      <p:cxnSp>
        <p:nvCxnSpPr>
          <p:cNvPr id="48136" name="Connecteur droit 4"/>
          <p:cNvCxnSpPr>
            <a:cxnSpLocks noChangeShapeType="1"/>
            <a:stCxn id="48135" idx="2"/>
          </p:cNvCxnSpPr>
          <p:nvPr/>
        </p:nvCxnSpPr>
        <p:spPr bwMode="auto">
          <a:xfrm flipH="1" flipV="1">
            <a:off x="3575050" y="3138488"/>
            <a:ext cx="3136900" cy="811212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92263"/>
            <a:ext cx="68389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 2: get TLEs from a file</a:t>
            </a:r>
          </a:p>
        </p:txBody>
      </p:sp>
      <p:sp>
        <p:nvSpPr>
          <p:cNvPr id="4915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3351FB-4421-4E4D-8DB0-2E5D383F09C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915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915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BFF483-4B66-4600-A023-14560AD0C2D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9159" name="Légende encadrée 1 11"/>
          <p:cNvSpPr>
            <a:spLocks/>
          </p:cNvSpPr>
          <p:nvPr/>
        </p:nvSpPr>
        <p:spPr bwMode="auto">
          <a:xfrm>
            <a:off x="7280275" y="2112963"/>
            <a:ext cx="1244600" cy="708025"/>
          </a:xfrm>
          <a:prstGeom prst="borderCallout1">
            <a:avLst>
              <a:gd name="adj1" fmla="val 49028"/>
              <a:gd name="adj2" fmla="val -1810"/>
              <a:gd name="adj3" fmla="val 427824"/>
              <a:gd name="adj4" fmla="val -4960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Select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satellite ...</a:t>
            </a:r>
          </a:p>
        </p:txBody>
      </p:sp>
      <p:sp>
        <p:nvSpPr>
          <p:cNvPr id="49160" name="Légende encadrée 1 11"/>
          <p:cNvSpPr>
            <a:spLocks/>
          </p:cNvSpPr>
          <p:nvPr/>
        </p:nvSpPr>
        <p:spPr bwMode="auto">
          <a:xfrm>
            <a:off x="7280275" y="3097213"/>
            <a:ext cx="1984375" cy="708025"/>
          </a:xfrm>
          <a:prstGeom prst="borderCallout1">
            <a:avLst>
              <a:gd name="adj1" fmla="val 49028"/>
              <a:gd name="adj2" fmla="val -1810"/>
              <a:gd name="adj3" fmla="val 229315"/>
              <a:gd name="adj4" fmla="val -19324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Choose the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tracking mode ...</a:t>
            </a:r>
          </a:p>
        </p:txBody>
      </p:sp>
      <p:sp>
        <p:nvSpPr>
          <p:cNvPr id="49161" name="Légende encadrée 1 11"/>
          <p:cNvSpPr>
            <a:spLocks/>
          </p:cNvSpPr>
          <p:nvPr/>
        </p:nvSpPr>
        <p:spPr bwMode="auto">
          <a:xfrm>
            <a:off x="7280275" y="4111625"/>
            <a:ext cx="1914525" cy="708025"/>
          </a:xfrm>
          <a:prstGeom prst="borderCallout1">
            <a:avLst>
              <a:gd name="adj1" fmla="val 49028"/>
              <a:gd name="adj2" fmla="val -1810"/>
              <a:gd name="adj3" fmla="val 237519"/>
              <a:gd name="adj4" fmla="val -31772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here to validate,</a:t>
            </a:r>
          </a:p>
        </p:txBody>
      </p:sp>
      <p:sp>
        <p:nvSpPr>
          <p:cNvPr id="49162" name="Légende encadrée 1 11"/>
          <p:cNvSpPr>
            <a:spLocks/>
          </p:cNvSpPr>
          <p:nvPr/>
        </p:nvSpPr>
        <p:spPr bwMode="auto">
          <a:xfrm>
            <a:off x="7280275" y="4910138"/>
            <a:ext cx="1303338" cy="708025"/>
          </a:xfrm>
          <a:prstGeom prst="borderCallout1">
            <a:avLst>
              <a:gd name="adj1" fmla="val 49028"/>
              <a:gd name="adj2" fmla="val -1810"/>
              <a:gd name="adj3" fmla="val 125796"/>
              <a:gd name="adj4" fmla="val -445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or here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to dismiss.</a:t>
            </a:r>
          </a:p>
        </p:txBody>
      </p:sp>
    </p:spTree>
  </p:cSld>
  <p:clrMapOvr>
    <a:masterClrMapping/>
  </p:clrMapOvr>
  <p:transition spd="med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target’s observability</a:t>
            </a:r>
          </a:p>
        </p:txBody>
      </p:sp>
      <p:sp>
        <p:nvSpPr>
          <p:cNvPr id="5017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AFF55C-ED8B-4E24-B3BB-1941E00F1E8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018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018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E14398-7564-4837-9DA5-477C32032ADA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5018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474788"/>
            <a:ext cx="75660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Légende encadrée 1 11"/>
          <p:cNvSpPr>
            <a:spLocks/>
          </p:cNvSpPr>
          <p:nvPr/>
        </p:nvSpPr>
        <p:spPr bwMode="auto">
          <a:xfrm>
            <a:off x="620713" y="4170363"/>
            <a:ext cx="2881312" cy="1630362"/>
          </a:xfrm>
          <a:prstGeom prst="borderCallout1">
            <a:avLst>
              <a:gd name="adj1" fmla="val -79"/>
              <a:gd name="adj2" fmla="val 49528"/>
              <a:gd name="adj3" fmla="val -95204"/>
              <a:gd name="adj4" fmla="val 9035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target’s name and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apparent, refracted EOD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equatorial coordinates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are displayed in the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target zone</a:t>
            </a:r>
          </a:p>
        </p:txBody>
      </p:sp>
      <p:sp>
        <p:nvSpPr>
          <p:cNvPr id="50184" name="Accolade fermante 5"/>
          <p:cNvSpPr>
            <a:spLocks/>
          </p:cNvSpPr>
          <p:nvPr/>
        </p:nvSpPr>
        <p:spPr bwMode="auto">
          <a:xfrm flipH="1">
            <a:off x="3259138" y="1616075"/>
            <a:ext cx="242887" cy="2000250"/>
          </a:xfrm>
          <a:prstGeom prst="rightBrace">
            <a:avLst>
              <a:gd name="adj1" fmla="val 8388"/>
              <a:gd name="adj2" fmla="val 50000"/>
            </a:avLst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0185" name="ZoneTexte 2"/>
          <p:cNvSpPr txBox="1">
            <a:spLocks noChangeArrowheads="1"/>
          </p:cNvSpPr>
          <p:nvPr/>
        </p:nvSpPr>
        <p:spPr bwMode="auto">
          <a:xfrm>
            <a:off x="4092575" y="4649788"/>
            <a:ext cx="4673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</a:rPr>
              <a:t>CHECK that the target is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>
                <a:solidFill>
                  <a:srgbClr val="FF0000"/>
                </a:solidFill>
              </a:rPr>
              <a:t>in the observable zone !</a:t>
            </a:r>
          </a:p>
        </p:txBody>
      </p:sp>
    </p:spTree>
  </p:cSld>
  <p:clrMapOvr>
    <a:masterClrMapping/>
  </p:clrMapOvr>
  <p:transition spd="med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Observable zone</a:t>
            </a:r>
          </a:p>
        </p:txBody>
      </p:sp>
      <p:sp>
        <p:nvSpPr>
          <p:cNvPr id="5120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F9773A-BC3A-45B8-AD2A-5D40AFAC701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1204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120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1D0FD8-5D24-43C7-87AF-EB6C021F54D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04100" y="2281238"/>
            <a:ext cx="1958975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Elevation:</a:t>
            </a:r>
          </a:p>
          <a:p>
            <a:pPr>
              <a:defRPr/>
            </a:pPr>
            <a:r>
              <a:rPr lang="en-US" sz="2400" dirty="0"/>
              <a:t>h &gt; 18°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Declination:</a:t>
            </a:r>
          </a:p>
          <a:p>
            <a:pPr marL="285750" indent="-285750">
              <a:buFont typeface="Symbol" panose="05050102010706020507" pitchFamily="18" charset="2"/>
              <a:buChar char="d"/>
              <a:defRPr/>
            </a:pPr>
            <a:r>
              <a:rPr lang="en-US" sz="2400" dirty="0">
                <a:sym typeface="Symbol" panose="05050102010706020507" pitchFamily="18" charset="2"/>
              </a:rPr>
              <a:t>&lt; 60°</a:t>
            </a:r>
          </a:p>
          <a:p>
            <a:pPr>
              <a:defRPr/>
            </a:pPr>
            <a:endParaRPr lang="en-US" sz="2400" dirty="0">
              <a:sym typeface="Symbol" panose="05050102010706020507" pitchFamily="18" charset="2"/>
            </a:endParaRPr>
          </a:p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Hour angle:</a:t>
            </a:r>
          </a:p>
          <a:p>
            <a:pPr>
              <a:defRPr/>
            </a:pPr>
            <a:r>
              <a:rPr lang="en-US" sz="2400" dirty="0">
                <a:sym typeface="Symbol" panose="05050102010706020507" pitchFamily="18" charset="2"/>
              </a:rPr>
              <a:t>-6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r>
              <a:rPr lang="en-US" sz="2400" dirty="0">
                <a:sym typeface="Symbol" panose="05050102010706020507" pitchFamily="18" charset="2"/>
              </a:rPr>
              <a:t> &lt; H &lt; +6</a:t>
            </a:r>
            <a:r>
              <a:rPr lang="en-US" sz="2400" baseline="30000" dirty="0">
                <a:sym typeface="Symbol" panose="05050102010706020507" pitchFamily="18" charset="2"/>
              </a:rPr>
              <a:t>h</a:t>
            </a:r>
            <a:endParaRPr lang="en-US" sz="2400" baseline="30000" dirty="0"/>
          </a:p>
        </p:txBody>
      </p:sp>
      <p:pic>
        <p:nvPicPr>
          <p:cNvPr id="5120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725"/>
            <a:ext cx="68580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 to target !</a:t>
            </a:r>
          </a:p>
        </p:txBody>
      </p:sp>
      <p:sp>
        <p:nvSpPr>
          <p:cNvPr id="5222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87B6F3-F625-436C-8EA2-E521A00B0E3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222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22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783F89-55A4-4A15-90B4-3CACCD195F9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5223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527175"/>
            <a:ext cx="75660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Légende encadrée 1 11"/>
          <p:cNvSpPr>
            <a:spLocks/>
          </p:cNvSpPr>
          <p:nvPr/>
        </p:nvSpPr>
        <p:spPr bwMode="auto">
          <a:xfrm>
            <a:off x="4065588" y="4341813"/>
            <a:ext cx="1885950" cy="1016000"/>
          </a:xfrm>
          <a:prstGeom prst="borderCallout1">
            <a:avLst>
              <a:gd name="adj1" fmla="val -79"/>
              <a:gd name="adj2" fmla="val 49528"/>
              <a:gd name="adj3" fmla="val -38935"/>
              <a:gd name="adj4" fmla="val 4958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“Go to target”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button</a:t>
            </a:r>
          </a:p>
        </p:txBody>
      </p:sp>
      <p:sp>
        <p:nvSpPr>
          <p:cNvPr id="52232" name="ZoneTexte 3"/>
          <p:cNvSpPr txBox="1">
            <a:spLocks noChangeArrowheads="1"/>
          </p:cNvSpPr>
          <p:nvPr/>
        </p:nvSpPr>
        <p:spPr bwMode="auto">
          <a:xfrm>
            <a:off x="3044825" y="5600700"/>
            <a:ext cx="394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A confirmation banner pops up ...</a:t>
            </a:r>
          </a:p>
        </p:txBody>
      </p:sp>
      <p:sp>
        <p:nvSpPr>
          <p:cNvPr id="52233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</p:spTree>
  </p:cSld>
  <p:clrMapOvr>
    <a:masterClrMapping/>
  </p:clrMapOvr>
  <p:transition spd="med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Interrupt the telescope’s slew</a:t>
            </a:r>
          </a:p>
        </p:txBody>
      </p:sp>
      <p:sp>
        <p:nvSpPr>
          <p:cNvPr id="5325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72C399-D8FC-47B1-B11A-7BD6D617317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325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325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B45940-87A7-4901-A957-01D97DC13A5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5325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520825"/>
            <a:ext cx="7308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8266113" y="1809750"/>
            <a:ext cx="120650" cy="1127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3256" name="Légende encadrée 1 11"/>
          <p:cNvSpPr>
            <a:spLocks/>
          </p:cNvSpPr>
          <p:nvPr/>
        </p:nvSpPr>
        <p:spPr bwMode="auto">
          <a:xfrm>
            <a:off x="5651500" y="2522538"/>
            <a:ext cx="2992438" cy="708025"/>
          </a:xfrm>
          <a:prstGeom prst="borderCallout1">
            <a:avLst>
              <a:gd name="adj1" fmla="val -79"/>
              <a:gd name="adj2" fmla="val 49528"/>
              <a:gd name="adj3" fmla="val -95204"/>
              <a:gd name="adj4" fmla="val 9035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“Go to target” thread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indicator turns green</a:t>
            </a:r>
          </a:p>
        </p:txBody>
      </p:sp>
      <p:sp>
        <p:nvSpPr>
          <p:cNvPr id="53257" name="ZoneTexte 13"/>
          <p:cNvSpPr txBox="1">
            <a:spLocks noChangeArrowheads="1"/>
          </p:cNvSpPr>
          <p:nvPr/>
        </p:nvSpPr>
        <p:spPr bwMode="auto">
          <a:xfrm>
            <a:off x="2406650" y="3328988"/>
            <a:ext cx="5165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If you need to interrupt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the telescope’s slew process,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left-click on the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“Go to target” thread indicator, which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should turn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chemeClr val="tx1"/>
                </a:solidFill>
              </a:rPr>
              <a:t> within </a:t>
            </a:r>
            <a:r>
              <a:rPr lang="en-US" sz="2400" dirty="0" smtClean="0">
                <a:solidFill>
                  <a:schemeClr val="tx1"/>
                </a:solidFill>
              </a:rPr>
              <a:t>seconds: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3258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5387975"/>
            <a:ext cx="73088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40" y="2282716"/>
            <a:ext cx="3526920" cy="2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Start the automatic dome control</a:t>
            </a:r>
          </a:p>
        </p:txBody>
      </p:sp>
      <p:sp>
        <p:nvSpPr>
          <p:cNvPr id="5427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936344-95BA-442C-906B-07BE212F843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427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427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38703-7968-4E33-A4D8-21FB621A91A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4279" name="ZoneTexte 1"/>
          <p:cNvSpPr txBox="1">
            <a:spLocks noChangeArrowheads="1"/>
          </p:cNvSpPr>
          <p:nvPr/>
        </p:nvSpPr>
        <p:spPr bwMode="auto">
          <a:xfrm>
            <a:off x="1973263" y="4897438"/>
            <a:ext cx="6032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The azimuth correction requires some geometrical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parameters (auxiliary instrument optical axis offset).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>
                <a:solidFill>
                  <a:srgbClr val="FFFF00"/>
                </a:solidFill>
              </a:rPr>
              <a:t>They should be entered in a configuration file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by an authorized staff member only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60990" y="1453216"/>
            <a:ext cx="5784020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TO BE DONE ONLY IF AN AUXILLIARY</a:t>
            </a:r>
          </a:p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OFF-AXIS OPTICAL INSTRUMENT</a:t>
            </a:r>
            <a:br>
              <a:rPr lang="fr-FR" sz="2400" b="1" dirty="0" smtClean="0">
                <a:solidFill>
                  <a:srgbClr val="FF0000"/>
                </a:solidFill>
              </a:rPr>
            </a:br>
            <a:r>
              <a:rPr lang="fr-FR" sz="2400" b="1" dirty="0" smtClean="0">
                <a:solidFill>
                  <a:srgbClr val="FF0000"/>
                </a:solidFill>
              </a:rPr>
              <a:t>IS USED !!!!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4280" name="Légende encadrée 1 9"/>
          <p:cNvSpPr>
            <a:spLocks/>
          </p:cNvSpPr>
          <p:nvPr/>
        </p:nvSpPr>
        <p:spPr bwMode="auto">
          <a:xfrm>
            <a:off x="7741591" y="2051869"/>
            <a:ext cx="2185988" cy="1508125"/>
          </a:xfrm>
          <a:prstGeom prst="borderCallout1">
            <a:avLst>
              <a:gd name="adj1" fmla="val 50224"/>
              <a:gd name="adj2" fmla="val -10"/>
              <a:gd name="adj3" fmla="val 97044"/>
              <a:gd name="adj4" fmla="val -7070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here to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validate the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 correction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for shifted optics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4281" name="Légende encadrée 1 10"/>
          <p:cNvSpPr>
            <a:spLocks/>
          </p:cNvSpPr>
          <p:nvPr/>
        </p:nvSpPr>
        <p:spPr bwMode="auto">
          <a:xfrm>
            <a:off x="7741591" y="3748906"/>
            <a:ext cx="1744663" cy="1138238"/>
          </a:xfrm>
          <a:prstGeom prst="borderCallout1">
            <a:avLst>
              <a:gd name="adj1" fmla="val 48042"/>
              <a:gd name="adj2" fmla="val -1965"/>
              <a:gd name="adj3" fmla="val 52979"/>
              <a:gd name="adj4" fmla="val -8314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The corrected 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appears here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TCS GUI</a:t>
            </a:r>
          </a:p>
        </p:txBody>
      </p:sp>
      <p:sp>
        <p:nvSpPr>
          <p:cNvPr id="1946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6E73E0-2C31-4F93-809D-21F92656306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3D9A29-E4CB-4AAA-A83A-238431E4EDFA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2" name="ZoneTexte 7"/>
          <p:cNvSpPr txBox="1">
            <a:spLocks noChangeArrowheads="1"/>
          </p:cNvSpPr>
          <p:nvPr/>
        </p:nvSpPr>
        <p:spPr bwMode="auto">
          <a:xfrm>
            <a:off x="3562350" y="1003300"/>
            <a:ext cx="2730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GUI: Graphic User Interface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51" y="1370727"/>
            <a:ext cx="5475498" cy="5487273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Start the automatic dome control</a:t>
            </a:r>
          </a:p>
        </p:txBody>
      </p:sp>
      <p:sp>
        <p:nvSpPr>
          <p:cNvPr id="5530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E0693D-CBFE-47FC-B8F5-8B3280F2E7B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530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530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897383-B4C8-456A-9DAC-E9A292EEAEB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5304" name="ZoneTexte 1"/>
          <p:cNvSpPr txBox="1">
            <a:spLocks noChangeArrowheads="1"/>
          </p:cNvSpPr>
          <p:nvPr/>
        </p:nvSpPr>
        <p:spPr bwMode="auto">
          <a:xfrm>
            <a:off x="2020888" y="4897438"/>
            <a:ext cx="5937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The dome’s slit should </a:t>
            </a:r>
            <a:r>
              <a:rPr lang="en-US" sz="2000" dirty="0">
                <a:solidFill>
                  <a:srgbClr val="FFFF00"/>
                </a:solidFill>
              </a:rPr>
              <a:t>slew automatically </a:t>
            </a:r>
            <a:r>
              <a:rPr lang="en-US" sz="2000" dirty="0">
                <a:solidFill>
                  <a:schemeClr val="tx1"/>
                </a:solidFill>
              </a:rPr>
              <a:t>and stop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in front of the instrument’s aperture.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The dome’s position is corrected automatically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when needed.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40" y="2282716"/>
            <a:ext cx="3526920" cy="2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Légende encadrée 1 9"/>
          <p:cNvSpPr>
            <a:spLocks/>
          </p:cNvSpPr>
          <p:nvPr/>
        </p:nvSpPr>
        <p:spPr bwMode="auto">
          <a:xfrm>
            <a:off x="365125" y="2482850"/>
            <a:ext cx="1885950" cy="769938"/>
          </a:xfrm>
          <a:prstGeom prst="borderCallout1">
            <a:avLst>
              <a:gd name="adj1" fmla="val 43833"/>
              <a:gd name="adj2" fmla="val 98222"/>
              <a:gd name="adj3" fmla="val 63013"/>
              <a:gd name="adj4" fmla="val 16594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“Auto” button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40" y="2282716"/>
            <a:ext cx="3526920" cy="258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Manual dome control</a:t>
            </a:r>
          </a:p>
        </p:txBody>
      </p:sp>
      <p:sp>
        <p:nvSpPr>
          <p:cNvPr id="5632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651D92-8916-4889-A33E-82EBBCBA87F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632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632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BB6907-3AB4-494E-9093-91A81AF1D99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6327" name="Légende encadrée 1 9"/>
          <p:cNvSpPr>
            <a:spLocks/>
          </p:cNvSpPr>
          <p:nvPr/>
        </p:nvSpPr>
        <p:spPr bwMode="auto">
          <a:xfrm>
            <a:off x="375676" y="1929101"/>
            <a:ext cx="1929374" cy="1877437"/>
          </a:xfrm>
          <a:prstGeom prst="borderCallout1">
            <a:avLst>
              <a:gd name="adj1" fmla="val 43833"/>
              <a:gd name="adj2" fmla="val 98222"/>
              <a:gd name="adj3" fmla="val 55786"/>
              <a:gd name="adj4" fmla="val 16165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If needed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left-click </a:t>
            </a:r>
            <a:r>
              <a:rPr lang="en-US" sz="2000" dirty="0">
                <a:solidFill>
                  <a:schemeClr val="tx1"/>
                </a:solidFill>
              </a:rPr>
              <a:t>on the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“Auto” button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to come back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to manual mode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6328" name="Légende encadrée 1 9"/>
          <p:cNvSpPr>
            <a:spLocks/>
          </p:cNvSpPr>
          <p:nvPr/>
        </p:nvSpPr>
        <p:spPr bwMode="auto">
          <a:xfrm>
            <a:off x="88900" y="4124325"/>
            <a:ext cx="2216150" cy="1139825"/>
          </a:xfrm>
          <a:prstGeom prst="borderCallout1">
            <a:avLst>
              <a:gd name="adj1" fmla="val 49435"/>
              <a:gd name="adj2" fmla="val 100620"/>
              <a:gd name="adj3" fmla="val -81855"/>
              <a:gd name="adj4" fmla="val 2024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Left-click </a:t>
            </a:r>
            <a:r>
              <a:rPr lang="en-US" sz="2000" dirty="0">
                <a:solidFill>
                  <a:schemeClr val="tx1"/>
                </a:solidFill>
              </a:rPr>
              <a:t>on these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buttons to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move the dome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6329" name="Connecteur droit 2"/>
          <p:cNvCxnSpPr>
            <a:cxnSpLocks noChangeShapeType="1"/>
            <a:endCxn id="56328" idx="0"/>
          </p:cNvCxnSpPr>
          <p:nvPr/>
        </p:nvCxnSpPr>
        <p:spPr bwMode="auto">
          <a:xfrm flipH="1">
            <a:off x="2305050" y="3205424"/>
            <a:ext cx="3734010" cy="1488814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Légende encadrée 1 9"/>
          <p:cNvSpPr>
            <a:spLocks/>
          </p:cNvSpPr>
          <p:nvPr/>
        </p:nvSpPr>
        <p:spPr bwMode="auto">
          <a:xfrm>
            <a:off x="7104325" y="1461583"/>
            <a:ext cx="2549929" cy="1138773"/>
          </a:xfrm>
          <a:prstGeom prst="borderCallout1">
            <a:avLst>
              <a:gd name="adj1" fmla="val 50316"/>
              <a:gd name="adj2" fmla="val -38"/>
              <a:gd name="adj3" fmla="val 106814"/>
              <a:gd name="adj4" fmla="val -5234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NEVER use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this button !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(authorized staff only)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2036763"/>
            <a:ext cx="50942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To end the observations</a:t>
            </a:r>
          </a:p>
        </p:txBody>
      </p:sp>
      <p:sp>
        <p:nvSpPr>
          <p:cNvPr id="57348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325FA2-E3A0-402C-866D-82E9037081AB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7349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735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EA82CF-BA80-4AC2-B3D3-E95B8EC4E18A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7351" name="Légende encadrée 1 9"/>
          <p:cNvSpPr>
            <a:spLocks/>
          </p:cNvSpPr>
          <p:nvPr/>
        </p:nvSpPr>
        <p:spPr bwMode="auto">
          <a:xfrm>
            <a:off x="5749925" y="2239963"/>
            <a:ext cx="2325688" cy="768350"/>
          </a:xfrm>
          <a:prstGeom prst="borderCallout1">
            <a:avLst>
              <a:gd name="adj1" fmla="val 56903"/>
              <a:gd name="adj2" fmla="val -1542"/>
              <a:gd name="adj3" fmla="val 436005"/>
              <a:gd name="adj4" fmla="val -18582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“Mount park” button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2" name="ZoneTexte 1"/>
          <p:cNvSpPr txBox="1">
            <a:spLocks noChangeArrowheads="1"/>
          </p:cNvSpPr>
          <p:nvPr/>
        </p:nvSpPr>
        <p:spPr bwMode="auto">
          <a:xfrm>
            <a:off x="3070225" y="1416050"/>
            <a:ext cx="4011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 1: park the mount</a:t>
            </a:r>
          </a:p>
        </p:txBody>
      </p:sp>
      <p:sp>
        <p:nvSpPr>
          <p:cNvPr id="57353" name="ZoneTexte 3"/>
          <p:cNvSpPr txBox="1">
            <a:spLocks noChangeArrowheads="1"/>
          </p:cNvSpPr>
          <p:nvPr/>
        </p:nvSpPr>
        <p:spPr bwMode="auto">
          <a:xfrm>
            <a:off x="5673725" y="4633913"/>
            <a:ext cx="3941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A confirmation banner pops up ...</a:t>
            </a:r>
          </a:p>
        </p:txBody>
      </p:sp>
      <p:sp>
        <p:nvSpPr>
          <p:cNvPr id="57354" name="ZoneTexte 12"/>
          <p:cNvSpPr txBox="1">
            <a:spLocks noChangeArrowheads="1"/>
          </p:cNvSpPr>
          <p:nvPr/>
        </p:nvSpPr>
        <p:spPr bwMode="auto">
          <a:xfrm>
            <a:off x="1614488" y="6324600"/>
            <a:ext cx="68024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... then left-click on </a:t>
            </a:r>
            <a:r>
              <a:rPr lang="en-US" sz="2000">
                <a:solidFill>
                  <a:srgbClr val="FF0000"/>
                </a:solidFill>
              </a:rPr>
              <a:t>OK</a:t>
            </a:r>
            <a:r>
              <a:rPr lang="en-US" sz="2000">
                <a:solidFill>
                  <a:schemeClr val="tx1"/>
                </a:solidFill>
              </a:rPr>
              <a:t> to validate, or on </a:t>
            </a:r>
            <a:r>
              <a:rPr lang="en-US" sz="2000">
                <a:solidFill>
                  <a:srgbClr val="FF0000"/>
                </a:solidFill>
              </a:rPr>
              <a:t>Cancel</a:t>
            </a:r>
            <a:r>
              <a:rPr lang="en-US" sz="2000">
                <a:solidFill>
                  <a:schemeClr val="tx1"/>
                </a:solidFill>
              </a:rPr>
              <a:t> to dismiss</a:t>
            </a:r>
          </a:p>
        </p:txBody>
      </p:sp>
    </p:spTree>
  </p:cSld>
  <p:clrMapOvr>
    <a:masterClrMapping/>
  </p:clrMapOvr>
  <p:transition spd="med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970088"/>
            <a:ext cx="4470400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To end the observations</a:t>
            </a:r>
          </a:p>
        </p:txBody>
      </p:sp>
      <p:sp>
        <p:nvSpPr>
          <p:cNvPr id="5837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A178CB-0508-4A54-A623-BF6891CBE93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837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837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AE570B-8B9F-431A-89DD-0A5F6D47A11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8375" name="Légende encadrée 1 9"/>
          <p:cNvSpPr>
            <a:spLocks/>
          </p:cNvSpPr>
          <p:nvPr/>
        </p:nvSpPr>
        <p:spPr bwMode="auto">
          <a:xfrm>
            <a:off x="7642225" y="5057775"/>
            <a:ext cx="1801813" cy="1138238"/>
          </a:xfrm>
          <a:prstGeom prst="borderCallout1">
            <a:avLst>
              <a:gd name="adj1" fmla="val 56903"/>
              <a:gd name="adj2" fmla="val -1542"/>
              <a:gd name="adj3" fmla="val -103444"/>
              <a:gd name="adj4" fmla="val -14207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... then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“Park” button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8376" name="Légende encadrée 1 9"/>
          <p:cNvSpPr>
            <a:spLocks/>
          </p:cNvSpPr>
          <p:nvPr/>
        </p:nvSpPr>
        <p:spPr bwMode="auto">
          <a:xfrm>
            <a:off x="209435" y="2437894"/>
            <a:ext cx="2211503" cy="1877437"/>
          </a:xfrm>
          <a:prstGeom prst="borderCallout1">
            <a:avLst>
              <a:gd name="adj1" fmla="val 43833"/>
              <a:gd name="adj2" fmla="val 98222"/>
              <a:gd name="adj3" fmla="val 28074"/>
              <a:gd name="adj4" fmla="val 13518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If needed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</a:t>
            </a:r>
            <a:r>
              <a:rPr lang="en-US" sz="2000" dirty="0" smtClean="0">
                <a:solidFill>
                  <a:schemeClr val="tx1"/>
                </a:solidFill>
              </a:rPr>
              <a:t>eft-click </a:t>
            </a:r>
            <a:r>
              <a:rPr lang="en-US" sz="2000" dirty="0">
                <a:solidFill>
                  <a:schemeClr val="tx1"/>
                </a:solidFill>
              </a:rPr>
              <a:t>on the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“Auto” button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to come back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to manual mode ...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8377" name="ZoneTexte 1"/>
          <p:cNvSpPr txBox="1">
            <a:spLocks noChangeArrowheads="1"/>
          </p:cNvSpPr>
          <p:nvPr/>
        </p:nvSpPr>
        <p:spPr bwMode="auto">
          <a:xfrm>
            <a:off x="3119438" y="1416050"/>
            <a:ext cx="3913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 2: park the dome</a:t>
            </a:r>
          </a:p>
        </p:txBody>
      </p:sp>
    </p:spTree>
  </p:cSld>
  <p:clrMapOvr>
    <a:masterClrMapping/>
  </p:clrMapOvr>
  <p:transition spd="med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255963"/>
            <a:ext cx="32988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To end the observations</a:t>
            </a:r>
          </a:p>
        </p:txBody>
      </p:sp>
      <p:sp>
        <p:nvSpPr>
          <p:cNvPr id="59396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A641B3-DA15-40BC-982E-2307A6A216F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7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B6165D-014C-4E20-8282-5505552D47E1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9" name="Légende encadrée 1 9"/>
          <p:cNvSpPr>
            <a:spLocks/>
          </p:cNvSpPr>
          <p:nvPr/>
        </p:nvSpPr>
        <p:spPr bwMode="auto">
          <a:xfrm>
            <a:off x="6496050" y="4719638"/>
            <a:ext cx="2849563" cy="1138237"/>
          </a:xfrm>
          <a:prstGeom prst="borderCallout1">
            <a:avLst>
              <a:gd name="adj1" fmla="val 56903"/>
              <a:gd name="adj2" fmla="val -1542"/>
              <a:gd name="adj3" fmla="val -61000"/>
              <a:gd name="adj4" fmla="val -5223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... then wait until the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“STOP” button becomes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disabled (grayed)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9400" name="Légende encadrée 1 9"/>
          <p:cNvSpPr>
            <a:spLocks/>
          </p:cNvSpPr>
          <p:nvPr/>
        </p:nvSpPr>
        <p:spPr bwMode="auto">
          <a:xfrm>
            <a:off x="990600" y="2168525"/>
            <a:ext cx="1912938" cy="769938"/>
          </a:xfrm>
          <a:prstGeom prst="borderCallout1">
            <a:avLst>
              <a:gd name="adj1" fmla="val 43833"/>
              <a:gd name="adj2" fmla="val 98222"/>
              <a:gd name="adj3" fmla="val 197847"/>
              <a:gd name="adj4" fmla="val 24578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“Close” button...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9401" name="ZoneTexte 1"/>
          <p:cNvSpPr txBox="1">
            <a:spLocks noChangeArrowheads="1"/>
          </p:cNvSpPr>
          <p:nvPr/>
        </p:nvSpPr>
        <p:spPr bwMode="auto">
          <a:xfrm>
            <a:off x="3049588" y="1416050"/>
            <a:ext cx="4052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 3: close the dome</a:t>
            </a:r>
          </a:p>
        </p:txBody>
      </p:sp>
    </p:spTree>
  </p:cSld>
  <p:clrMapOvr>
    <a:masterClrMapping/>
  </p:clrMapOvr>
  <p:transition spd="med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2628900"/>
            <a:ext cx="75660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To end the observations</a:t>
            </a:r>
          </a:p>
        </p:txBody>
      </p:sp>
      <p:sp>
        <p:nvSpPr>
          <p:cNvPr id="6042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923939-8A77-4BF0-9C40-B109B6CFE3C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042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04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21CA9-1AFA-4DFC-B8FA-54D2D646587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0423" name="Légende encadrée 1 9"/>
          <p:cNvSpPr>
            <a:spLocks/>
          </p:cNvSpPr>
          <p:nvPr/>
        </p:nvSpPr>
        <p:spPr bwMode="auto">
          <a:xfrm>
            <a:off x="3041650" y="3503613"/>
            <a:ext cx="1885950" cy="769937"/>
          </a:xfrm>
          <a:prstGeom prst="borderCallout1">
            <a:avLst>
              <a:gd name="adj1" fmla="val 43833"/>
              <a:gd name="adj2" fmla="val 98222"/>
              <a:gd name="adj3" fmla="val -42755"/>
              <a:gd name="adj4" fmla="val 15898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Left-click on the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“EXIT” button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0424" name="ZoneTexte 9"/>
          <p:cNvSpPr txBox="1">
            <a:spLocks noChangeArrowheads="1"/>
          </p:cNvSpPr>
          <p:nvPr/>
        </p:nvSpPr>
        <p:spPr bwMode="auto">
          <a:xfrm>
            <a:off x="1340915" y="4739084"/>
            <a:ext cx="7277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The TCS shutdown process last some 20 seconds.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When the GUI disappears, the shutdown process is completed.</a:t>
            </a:r>
          </a:p>
        </p:txBody>
      </p:sp>
      <p:sp>
        <p:nvSpPr>
          <p:cNvPr id="60425" name="ZoneTexte 9"/>
          <p:cNvSpPr txBox="1">
            <a:spLocks noChangeArrowheads="1"/>
          </p:cNvSpPr>
          <p:nvPr/>
        </p:nvSpPr>
        <p:spPr bwMode="auto">
          <a:xfrm>
            <a:off x="2065338" y="1416050"/>
            <a:ext cx="602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STEP 4: shutdown the TCS software</a:t>
            </a:r>
          </a:p>
        </p:txBody>
      </p:sp>
    </p:spTree>
  </p:cSld>
  <p:clrMapOvr>
    <a:masterClrMapping/>
  </p:clrMapOvr>
  <p:transition spd="med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re 1"/>
          <p:cNvSpPr>
            <a:spLocks noGrp="1"/>
          </p:cNvSpPr>
          <p:nvPr>
            <p:ph type="title"/>
          </p:nvPr>
        </p:nvSpPr>
        <p:spPr>
          <a:xfrm>
            <a:off x="879475" y="174625"/>
            <a:ext cx="8220075" cy="1143000"/>
          </a:xfrm>
        </p:spPr>
        <p:txBody>
          <a:bodyPr/>
          <a:lstStyle/>
          <a:p>
            <a:r>
              <a:rPr lang="en-US" smtClean="0"/>
              <a:t>To end the observations</a:t>
            </a:r>
          </a:p>
        </p:txBody>
      </p:sp>
      <p:sp>
        <p:nvSpPr>
          <p:cNvPr id="6042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923939-8A77-4BF0-9C40-B109B6CFE3C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042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04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21CA9-1AFA-4DFC-B8FA-54D2D646587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0425" name="ZoneTexte 9"/>
          <p:cNvSpPr txBox="1">
            <a:spLocks noChangeArrowheads="1"/>
          </p:cNvSpPr>
          <p:nvPr/>
        </p:nvSpPr>
        <p:spPr bwMode="auto">
          <a:xfrm>
            <a:off x="1693543" y="1416050"/>
            <a:ext cx="6764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If a confirmation pop-up window appears: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87" y="2044682"/>
            <a:ext cx="4924425" cy="4657725"/>
          </a:xfrm>
          <a:prstGeom prst="rect">
            <a:avLst/>
          </a:prstGeom>
        </p:spPr>
      </p:pic>
      <p:sp>
        <p:nvSpPr>
          <p:cNvPr id="11" name="Légende encadrée 1 9"/>
          <p:cNvSpPr>
            <a:spLocks/>
          </p:cNvSpPr>
          <p:nvPr/>
        </p:nvSpPr>
        <p:spPr bwMode="auto">
          <a:xfrm>
            <a:off x="7490837" y="2496226"/>
            <a:ext cx="2274020" cy="400110"/>
          </a:xfrm>
          <a:prstGeom prst="borderCallout1">
            <a:avLst>
              <a:gd name="adj1" fmla="val 56903"/>
              <a:gd name="adj2" fmla="val -1542"/>
              <a:gd name="adj3" fmla="val 635542"/>
              <a:gd name="adj4" fmla="val -454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... </a:t>
            </a:r>
            <a:r>
              <a:rPr lang="en-US" sz="2000" dirty="0" smtClean="0">
                <a:solidFill>
                  <a:schemeClr val="tx1"/>
                </a:solidFill>
              </a:rPr>
              <a:t>left-click on “OK”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25972"/>
      </p:ext>
    </p:extLst>
  </p:cSld>
  <p:clrMapOvr>
    <a:masterClrMapping/>
  </p:clrMapOvr>
  <p:transition spd="med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itre 1"/>
          <p:cNvSpPr>
            <a:spLocks noGrp="1"/>
          </p:cNvSpPr>
          <p:nvPr>
            <p:ph type="title"/>
          </p:nvPr>
        </p:nvSpPr>
        <p:spPr>
          <a:xfrm>
            <a:off x="842962" y="2857500"/>
            <a:ext cx="8220075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 smtClean="0"/>
          </a:p>
        </p:txBody>
      </p:sp>
      <p:sp>
        <p:nvSpPr>
          <p:cNvPr id="6042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923939-8A77-4BF0-9C40-B109B6CFE3C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042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042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221CA9-1AFA-4DFC-B8FA-54D2D646587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249"/>
      </p:ext>
    </p:extLst>
  </p:cSld>
  <p:clrMapOvr>
    <a:masterClrMapping/>
  </p:clrMapOvr>
  <p:transition spd="med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647356-F2EE-44D0-BF56-A4342828C663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144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14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B880D1-BFE6-4EB7-A660-EEC93B2E7DA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1446" name="ZoneTexte 6"/>
          <p:cNvSpPr txBox="1">
            <a:spLocks noChangeArrowheads="1"/>
          </p:cNvSpPr>
          <p:nvPr/>
        </p:nvSpPr>
        <p:spPr bwMode="auto">
          <a:xfrm>
            <a:off x="4427055" y="3069981"/>
            <a:ext cx="1051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END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51" y="1370727"/>
            <a:ext cx="5475498" cy="5487273"/>
          </a:xfrm>
          <a:prstGeom prst="rect">
            <a:avLst/>
          </a:prstGeom>
        </p:spPr>
      </p:pic>
      <p:sp>
        <p:nvSpPr>
          <p:cNvPr id="2048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TCS GUI</a:t>
            </a:r>
          </a:p>
        </p:txBody>
      </p:sp>
      <p:sp>
        <p:nvSpPr>
          <p:cNvPr id="2048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B078C0-C507-4ED3-8D4E-13037A4C2F1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048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052C76-75B3-4768-AB50-2526A408375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0486" name="ZoneTexte 7"/>
          <p:cNvSpPr txBox="1">
            <a:spLocks noChangeArrowheads="1"/>
          </p:cNvSpPr>
          <p:nvPr/>
        </p:nvSpPr>
        <p:spPr bwMode="auto">
          <a:xfrm>
            <a:off x="3562350" y="1003300"/>
            <a:ext cx="2730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GUI: Graphic User Interface</a:t>
            </a:r>
          </a:p>
        </p:txBody>
      </p:sp>
      <p:sp>
        <p:nvSpPr>
          <p:cNvPr id="20487" name="Légende encadrée 1 9"/>
          <p:cNvSpPr>
            <a:spLocks/>
          </p:cNvSpPr>
          <p:nvPr/>
        </p:nvSpPr>
        <p:spPr bwMode="auto">
          <a:xfrm>
            <a:off x="400420" y="1639888"/>
            <a:ext cx="1403350" cy="400050"/>
          </a:xfrm>
          <a:prstGeom prst="borderCallout1">
            <a:avLst>
              <a:gd name="adj1" fmla="val 52856"/>
              <a:gd name="adj2" fmla="val 100508"/>
              <a:gd name="adj3" fmla="val 125216"/>
              <a:gd name="adj4" fmla="val 13236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Date / Time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2280805" y="1547380"/>
            <a:ext cx="1440000" cy="1164647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4114368" y="2053218"/>
            <a:ext cx="1677987" cy="13335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280805" y="3106738"/>
            <a:ext cx="1440000" cy="935326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2280805" y="4065011"/>
            <a:ext cx="1440000" cy="1312284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6192012" y="1547380"/>
            <a:ext cx="1439848" cy="1163798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6192012" y="2734924"/>
            <a:ext cx="1440000" cy="595313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4" name="Rectangle 16"/>
          <p:cNvSpPr>
            <a:spLocks noChangeArrowheads="1"/>
          </p:cNvSpPr>
          <p:nvPr/>
        </p:nvSpPr>
        <p:spPr bwMode="auto">
          <a:xfrm>
            <a:off x="6192012" y="3381980"/>
            <a:ext cx="1440000" cy="1997681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5" name="Rectangle 17"/>
          <p:cNvSpPr>
            <a:spLocks noChangeArrowheads="1"/>
          </p:cNvSpPr>
          <p:nvPr/>
        </p:nvSpPr>
        <p:spPr bwMode="auto">
          <a:xfrm>
            <a:off x="2280804" y="5818908"/>
            <a:ext cx="5343939" cy="446809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6" name="Rectangle 18"/>
          <p:cNvSpPr>
            <a:spLocks noChangeArrowheads="1"/>
          </p:cNvSpPr>
          <p:nvPr/>
        </p:nvSpPr>
        <p:spPr bwMode="auto">
          <a:xfrm>
            <a:off x="3745779" y="3377045"/>
            <a:ext cx="2426421" cy="1995056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497" name="Légende encadrée 1 19"/>
          <p:cNvSpPr>
            <a:spLocks/>
          </p:cNvSpPr>
          <p:nvPr/>
        </p:nvSpPr>
        <p:spPr bwMode="auto">
          <a:xfrm>
            <a:off x="186107" y="2996168"/>
            <a:ext cx="1617663" cy="400050"/>
          </a:xfrm>
          <a:prstGeom prst="borderCallout1">
            <a:avLst>
              <a:gd name="adj1" fmla="val 47843"/>
              <a:gd name="adj2" fmla="val 99710"/>
              <a:gd name="adj3" fmla="val 122360"/>
              <a:gd name="adj4" fmla="val 12915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Dome control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498" name="Légende encadrée 1 20"/>
          <p:cNvSpPr>
            <a:spLocks/>
          </p:cNvSpPr>
          <p:nvPr/>
        </p:nvSpPr>
        <p:spPr bwMode="auto">
          <a:xfrm>
            <a:off x="736683" y="3674308"/>
            <a:ext cx="1067087" cy="769441"/>
          </a:xfrm>
          <a:prstGeom prst="borderCallout1">
            <a:avLst>
              <a:gd name="adj1" fmla="val 50609"/>
              <a:gd name="adj2" fmla="val 100477"/>
              <a:gd name="adj3" fmla="val 130598"/>
              <a:gd name="adj4" fmla="val 14554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Tracking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modes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499" name="Légende encadrée 1 21"/>
          <p:cNvSpPr>
            <a:spLocks/>
          </p:cNvSpPr>
          <p:nvPr/>
        </p:nvSpPr>
        <p:spPr bwMode="auto">
          <a:xfrm>
            <a:off x="358503" y="4721839"/>
            <a:ext cx="1445267" cy="769441"/>
          </a:xfrm>
          <a:prstGeom prst="borderCallout1">
            <a:avLst>
              <a:gd name="adj1" fmla="val 49045"/>
              <a:gd name="adj2" fmla="val 99332"/>
              <a:gd name="adj3" fmla="val 113415"/>
              <a:gd name="adj4" fmla="val 13349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Prime focus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filters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500" name="Légende encadrée 1 22"/>
          <p:cNvSpPr>
            <a:spLocks/>
          </p:cNvSpPr>
          <p:nvPr/>
        </p:nvSpPr>
        <p:spPr bwMode="auto">
          <a:xfrm>
            <a:off x="8077853" y="2353453"/>
            <a:ext cx="1430338" cy="769937"/>
          </a:xfrm>
          <a:prstGeom prst="borderCallout1">
            <a:avLst>
              <a:gd name="adj1" fmla="val 50591"/>
              <a:gd name="adj2" fmla="val -128"/>
              <a:gd name="adj3" fmla="val -27156"/>
              <a:gd name="adj4" fmla="val -3117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Telescope’s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coordinates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501" name="Légende encadrée 1 23"/>
          <p:cNvSpPr>
            <a:spLocks/>
          </p:cNvSpPr>
          <p:nvPr/>
        </p:nvSpPr>
        <p:spPr bwMode="auto">
          <a:xfrm>
            <a:off x="8077853" y="3239163"/>
            <a:ext cx="1463675" cy="400050"/>
          </a:xfrm>
          <a:prstGeom prst="borderCallout1">
            <a:avLst>
              <a:gd name="adj1" fmla="val 51033"/>
              <a:gd name="adj2" fmla="val -440"/>
              <a:gd name="adj3" fmla="val -45797"/>
              <a:gd name="adj4" fmla="val -2999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Focalization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502" name="Légende encadrée 1 24"/>
          <p:cNvSpPr>
            <a:spLocks/>
          </p:cNvSpPr>
          <p:nvPr/>
        </p:nvSpPr>
        <p:spPr bwMode="auto">
          <a:xfrm>
            <a:off x="8077853" y="4640696"/>
            <a:ext cx="1249363" cy="769937"/>
          </a:xfrm>
          <a:prstGeom prst="borderCallout1">
            <a:avLst>
              <a:gd name="adj1" fmla="val 51633"/>
              <a:gd name="adj2" fmla="val 437"/>
              <a:gd name="adj3" fmla="val -27818"/>
              <a:gd name="adj4" fmla="val -3532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Meteo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conditions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503" name="Légende encadrée 1 25"/>
          <p:cNvSpPr>
            <a:spLocks/>
          </p:cNvSpPr>
          <p:nvPr/>
        </p:nvSpPr>
        <p:spPr bwMode="auto">
          <a:xfrm>
            <a:off x="8077853" y="5526406"/>
            <a:ext cx="1406438" cy="400110"/>
          </a:xfrm>
          <a:prstGeom prst="borderCallout1">
            <a:avLst>
              <a:gd name="adj1" fmla="val 51033"/>
              <a:gd name="adj2" fmla="val 756"/>
              <a:gd name="adj3" fmla="val -227083"/>
              <a:gd name="adj4" fmla="val -22157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Target </a:t>
            </a:r>
            <a:r>
              <a:rPr lang="en-US" sz="2000" dirty="0" err="1" smtClean="0">
                <a:solidFill>
                  <a:schemeClr val="tx1"/>
                </a:solidFill>
              </a:rPr>
              <a:t>infos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504" name="Légende encadrée 1 26"/>
          <p:cNvSpPr>
            <a:spLocks/>
          </p:cNvSpPr>
          <p:nvPr/>
        </p:nvSpPr>
        <p:spPr bwMode="auto">
          <a:xfrm>
            <a:off x="8077853" y="3754986"/>
            <a:ext cx="1430338" cy="769937"/>
          </a:xfrm>
          <a:prstGeom prst="borderCallout1">
            <a:avLst>
              <a:gd name="adj1" fmla="val 52153"/>
              <a:gd name="adj2" fmla="val 433"/>
              <a:gd name="adj3" fmla="val -112804"/>
              <a:gd name="adj4" fmla="val -20557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Telescope’s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keypad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505" name="Rectangle 12"/>
          <p:cNvSpPr>
            <a:spLocks noChangeArrowheads="1"/>
          </p:cNvSpPr>
          <p:nvPr/>
        </p:nvSpPr>
        <p:spPr bwMode="auto">
          <a:xfrm>
            <a:off x="2280805" y="2740026"/>
            <a:ext cx="1440000" cy="340880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506" name="Légende encadrée 1 19"/>
          <p:cNvSpPr>
            <a:spLocks/>
          </p:cNvSpPr>
          <p:nvPr/>
        </p:nvSpPr>
        <p:spPr bwMode="auto">
          <a:xfrm>
            <a:off x="514720" y="2318028"/>
            <a:ext cx="1289050" cy="400050"/>
          </a:xfrm>
          <a:prstGeom prst="borderCallout1">
            <a:avLst>
              <a:gd name="adj1" fmla="val 51853"/>
              <a:gd name="adj2" fmla="val 100711"/>
              <a:gd name="adj3" fmla="val 151566"/>
              <a:gd name="adj4" fmla="val 13691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Slit control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507" name="Rectangle 6"/>
          <p:cNvSpPr>
            <a:spLocks noChangeArrowheads="1"/>
          </p:cNvSpPr>
          <p:nvPr/>
        </p:nvSpPr>
        <p:spPr bwMode="auto">
          <a:xfrm>
            <a:off x="3756314" y="1547380"/>
            <a:ext cx="2395104" cy="456908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508" name="Légende encadrée 1 26"/>
          <p:cNvSpPr>
            <a:spLocks/>
          </p:cNvSpPr>
          <p:nvPr/>
        </p:nvSpPr>
        <p:spPr bwMode="auto">
          <a:xfrm>
            <a:off x="8077853" y="1467743"/>
            <a:ext cx="1204913" cy="769937"/>
          </a:xfrm>
          <a:prstGeom prst="borderCallout1">
            <a:avLst>
              <a:gd name="adj1" fmla="val 50591"/>
              <a:gd name="adj2" fmla="val -146"/>
              <a:gd name="adj3" fmla="val 41306"/>
              <a:gd name="adj4" fmla="val -21947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Hardware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control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509" name="Rectangle 17"/>
          <p:cNvSpPr>
            <a:spLocks noChangeArrowheads="1"/>
          </p:cNvSpPr>
          <p:nvPr/>
        </p:nvSpPr>
        <p:spPr bwMode="auto">
          <a:xfrm>
            <a:off x="2280804" y="6308998"/>
            <a:ext cx="5343939" cy="515202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0510" name="Légende encadrée 1 21"/>
          <p:cNvSpPr>
            <a:spLocks/>
          </p:cNvSpPr>
          <p:nvPr/>
        </p:nvSpPr>
        <p:spPr bwMode="auto">
          <a:xfrm>
            <a:off x="158127" y="5769369"/>
            <a:ext cx="1645643" cy="400110"/>
          </a:xfrm>
          <a:prstGeom prst="borderCallout1">
            <a:avLst>
              <a:gd name="adj1" fmla="val 54859"/>
              <a:gd name="adj2" fmla="val 100415"/>
              <a:gd name="adj3" fmla="val 73994"/>
              <a:gd name="adj4" fmla="val 1289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Threads </a:t>
            </a:r>
            <a:r>
              <a:rPr lang="en-US" sz="2000" dirty="0" err="1" smtClean="0">
                <a:solidFill>
                  <a:schemeClr val="tx1"/>
                </a:solidFill>
              </a:rPr>
              <a:t>infos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2280804" y="5399808"/>
            <a:ext cx="5347497" cy="367147"/>
          </a:xfrm>
          <a:prstGeom prst="rect">
            <a:avLst/>
          </a:prstGeom>
          <a:noFill/>
          <a:ln w="25400" algn="ctr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33" name="Légende encadrée 1 25"/>
          <p:cNvSpPr>
            <a:spLocks/>
          </p:cNvSpPr>
          <p:nvPr/>
        </p:nvSpPr>
        <p:spPr bwMode="auto">
          <a:xfrm>
            <a:off x="8077853" y="6042288"/>
            <a:ext cx="1567188" cy="400110"/>
          </a:xfrm>
          <a:prstGeom prst="borderCallout1">
            <a:avLst>
              <a:gd name="adj1" fmla="val 49028"/>
              <a:gd name="adj2" fmla="val -275"/>
              <a:gd name="adj3" fmla="val 134767"/>
              <a:gd name="adj4" fmla="val -2836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Service zone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date / time zone</a:t>
            </a:r>
          </a:p>
        </p:txBody>
      </p:sp>
      <p:sp>
        <p:nvSpPr>
          <p:cNvPr id="2150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4A00F2-D08F-4CF7-81A4-957898BEA1E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E00AB2-C221-4E3C-B037-1322A44ED6EC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1510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1512888"/>
            <a:ext cx="46101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Légende encadrée 1 21"/>
          <p:cNvSpPr>
            <a:spLocks/>
          </p:cNvSpPr>
          <p:nvPr/>
        </p:nvSpPr>
        <p:spPr bwMode="auto">
          <a:xfrm>
            <a:off x="6129338" y="1681163"/>
            <a:ext cx="1933575" cy="400050"/>
          </a:xfrm>
          <a:prstGeom prst="borderCallout1">
            <a:avLst>
              <a:gd name="adj1" fmla="val 46431"/>
              <a:gd name="adj2" fmla="val 9"/>
              <a:gd name="adj3" fmla="val 68292"/>
              <a:gd name="adj4" fmla="val -3675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UTC Julian date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512" name="Légende encadrée 1 27"/>
          <p:cNvSpPr>
            <a:spLocks/>
          </p:cNvSpPr>
          <p:nvPr/>
        </p:nvSpPr>
        <p:spPr bwMode="auto">
          <a:xfrm>
            <a:off x="6129338" y="2381250"/>
            <a:ext cx="2116137" cy="400050"/>
          </a:xfrm>
          <a:prstGeom prst="borderCallout1">
            <a:avLst>
              <a:gd name="adj1" fmla="val 46431"/>
              <a:gd name="adj2" fmla="val 9"/>
              <a:gd name="adj3" fmla="val 83875"/>
              <a:gd name="adj4" fmla="val -3256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Date (Local Time)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513" name="Légende encadrée 1 28"/>
          <p:cNvSpPr>
            <a:spLocks/>
          </p:cNvSpPr>
          <p:nvPr/>
        </p:nvSpPr>
        <p:spPr bwMode="auto">
          <a:xfrm>
            <a:off x="6129338" y="3248025"/>
            <a:ext cx="2135187" cy="400050"/>
          </a:xfrm>
          <a:prstGeom prst="borderCallout1">
            <a:avLst>
              <a:gd name="adj1" fmla="val 46431"/>
              <a:gd name="adj2" fmla="val 9"/>
              <a:gd name="adj3" fmla="val 73486"/>
              <a:gd name="adj4" fmla="val -3457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Time (Local Time)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514" name="Légende encadrée 1 29"/>
          <p:cNvSpPr>
            <a:spLocks/>
          </p:cNvSpPr>
          <p:nvPr/>
        </p:nvSpPr>
        <p:spPr bwMode="auto">
          <a:xfrm>
            <a:off x="6129338" y="4041775"/>
            <a:ext cx="1176337" cy="400050"/>
          </a:xfrm>
          <a:prstGeom prst="borderCallout1">
            <a:avLst>
              <a:gd name="adj1" fmla="val 46431"/>
              <a:gd name="adj2" fmla="val 9"/>
              <a:gd name="adj3" fmla="val 73486"/>
              <a:gd name="adj4" fmla="val -5976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UTC time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515" name="Légende encadrée 1 30"/>
          <p:cNvSpPr>
            <a:spLocks/>
          </p:cNvSpPr>
          <p:nvPr/>
        </p:nvSpPr>
        <p:spPr bwMode="auto">
          <a:xfrm>
            <a:off x="6129338" y="4846638"/>
            <a:ext cx="2935287" cy="400050"/>
          </a:xfrm>
          <a:prstGeom prst="borderCallout1">
            <a:avLst>
              <a:gd name="adj1" fmla="val 46431"/>
              <a:gd name="adj2" fmla="val 9"/>
              <a:gd name="adj3" fmla="val 60500"/>
              <a:gd name="adj4" fmla="val -2421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True Local Sidereal Time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keypad zone</a:t>
            </a:r>
          </a:p>
        </p:txBody>
      </p:sp>
      <p:sp>
        <p:nvSpPr>
          <p:cNvPr id="2253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9699FD-571F-439F-8DBB-D230EAE02E4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253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617A77-1817-4BC1-AE04-5FD15787B6B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253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525588"/>
            <a:ext cx="43529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Légende encadrée 1 9"/>
          <p:cNvSpPr>
            <a:spLocks/>
          </p:cNvSpPr>
          <p:nvPr/>
        </p:nvSpPr>
        <p:spPr bwMode="auto">
          <a:xfrm>
            <a:off x="400050" y="1525588"/>
            <a:ext cx="2157413" cy="400050"/>
          </a:xfrm>
          <a:prstGeom prst="borderCallout1">
            <a:avLst>
              <a:gd name="adj1" fmla="val 43833"/>
              <a:gd name="adj2" fmla="val 98222"/>
              <a:gd name="adj3" fmla="val 457741"/>
              <a:gd name="adj4" fmla="val 18081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Hour angle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 slow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536" name="Légende encadrée 1 20"/>
          <p:cNvSpPr>
            <a:spLocks/>
          </p:cNvSpPr>
          <p:nvPr/>
        </p:nvSpPr>
        <p:spPr bwMode="auto">
          <a:xfrm>
            <a:off x="501650" y="4725988"/>
            <a:ext cx="2070100" cy="400050"/>
          </a:xfrm>
          <a:prstGeom prst="borderCallout1">
            <a:avLst>
              <a:gd name="adj1" fmla="val 43833"/>
              <a:gd name="adj2" fmla="val 98222"/>
              <a:gd name="adj3" fmla="val 48657"/>
              <a:gd name="adj4" fmla="val 20063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 fast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37" name="Légende encadrée 1 21"/>
          <p:cNvSpPr>
            <a:spLocks/>
          </p:cNvSpPr>
          <p:nvPr/>
        </p:nvSpPr>
        <p:spPr bwMode="auto">
          <a:xfrm>
            <a:off x="781050" y="5289550"/>
            <a:ext cx="1797050" cy="400050"/>
          </a:xfrm>
          <a:prstGeom prst="borderCallout1">
            <a:avLst>
              <a:gd name="adj1" fmla="val 43833"/>
              <a:gd name="adj2" fmla="val 98222"/>
              <a:gd name="adj3" fmla="val 44917"/>
              <a:gd name="adj4" fmla="val 21509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&lt; 0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38" name="Légende encadrée 1 22"/>
          <p:cNvSpPr>
            <a:spLocks/>
          </p:cNvSpPr>
          <p:nvPr/>
        </p:nvSpPr>
        <p:spPr bwMode="auto">
          <a:xfrm>
            <a:off x="7380288" y="2684463"/>
            <a:ext cx="2173287" cy="400050"/>
          </a:xfrm>
          <a:prstGeom prst="borderCallout1">
            <a:avLst>
              <a:gd name="adj1" fmla="val 49028"/>
              <a:gd name="adj2" fmla="val -1810"/>
              <a:gd name="adj3" fmla="val 55407"/>
              <a:gd name="adj4" fmla="val -10022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 slow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539" name="Légende encadrée 1 24"/>
          <p:cNvSpPr>
            <a:spLocks/>
          </p:cNvSpPr>
          <p:nvPr/>
        </p:nvSpPr>
        <p:spPr bwMode="auto">
          <a:xfrm>
            <a:off x="7380288" y="4725988"/>
            <a:ext cx="2054225" cy="400050"/>
          </a:xfrm>
          <a:prstGeom prst="borderCallout1">
            <a:avLst>
              <a:gd name="adj1" fmla="val 49028"/>
              <a:gd name="adj2" fmla="val -1810"/>
              <a:gd name="adj3" fmla="val -208449"/>
              <a:gd name="adj4" fmla="val -4915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Hour angle  fast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40" name="Légende encadrée 1 25"/>
          <p:cNvSpPr>
            <a:spLocks/>
          </p:cNvSpPr>
          <p:nvPr/>
        </p:nvSpPr>
        <p:spPr bwMode="auto">
          <a:xfrm>
            <a:off x="7380288" y="5259388"/>
            <a:ext cx="2155825" cy="400050"/>
          </a:xfrm>
          <a:prstGeom prst="borderCallout1">
            <a:avLst>
              <a:gd name="adj1" fmla="val 49028"/>
              <a:gd name="adj2" fmla="val -1810"/>
              <a:gd name="adj3" fmla="val -337153"/>
              <a:gd name="adj4" fmla="val -7869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Hour angle  slow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41" name="Légende encadrée 1 26"/>
          <p:cNvSpPr>
            <a:spLocks/>
          </p:cNvSpPr>
          <p:nvPr/>
        </p:nvSpPr>
        <p:spPr bwMode="auto">
          <a:xfrm>
            <a:off x="7392988" y="2111375"/>
            <a:ext cx="2070100" cy="400050"/>
          </a:xfrm>
          <a:prstGeom prst="borderCallout1">
            <a:avLst>
              <a:gd name="adj1" fmla="val 49028"/>
              <a:gd name="adj2" fmla="val -1810"/>
              <a:gd name="adj3" fmla="val 38477"/>
              <a:gd name="adj4" fmla="val -10447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 fast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542" name="Légende encadrée 1 27"/>
          <p:cNvSpPr>
            <a:spLocks/>
          </p:cNvSpPr>
          <p:nvPr/>
        </p:nvSpPr>
        <p:spPr bwMode="auto">
          <a:xfrm>
            <a:off x="7373938" y="4192588"/>
            <a:ext cx="1781175" cy="400050"/>
          </a:xfrm>
          <a:prstGeom prst="borderCallout1">
            <a:avLst>
              <a:gd name="adj1" fmla="val 49028"/>
              <a:gd name="adj2" fmla="val -1810"/>
              <a:gd name="adj3" fmla="val -72259"/>
              <a:gd name="adj4" fmla="val -232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Hour angle &gt; 0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43" name="Légende encadrée 1 28"/>
          <p:cNvSpPr>
            <a:spLocks/>
          </p:cNvSpPr>
          <p:nvPr/>
        </p:nvSpPr>
        <p:spPr bwMode="auto">
          <a:xfrm>
            <a:off x="7392988" y="1544638"/>
            <a:ext cx="1797050" cy="400050"/>
          </a:xfrm>
          <a:prstGeom prst="borderCallout1">
            <a:avLst>
              <a:gd name="adj1" fmla="val 49028"/>
              <a:gd name="adj2" fmla="val -1810"/>
              <a:gd name="adj3" fmla="val 43671"/>
              <a:gd name="adj4" fmla="val -12060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&gt; 0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544" name="Légende encadrée 1 29"/>
          <p:cNvSpPr>
            <a:spLocks/>
          </p:cNvSpPr>
          <p:nvPr/>
        </p:nvSpPr>
        <p:spPr bwMode="auto">
          <a:xfrm>
            <a:off x="404813" y="4192588"/>
            <a:ext cx="2173287" cy="400050"/>
          </a:xfrm>
          <a:prstGeom prst="borderCallout1">
            <a:avLst>
              <a:gd name="adj1" fmla="val 43833"/>
              <a:gd name="adj2" fmla="val 98222"/>
              <a:gd name="adj3" fmla="val 27880"/>
              <a:gd name="adj4" fmla="val 19552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Tx/>
              <a:buNone/>
            </a:pP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Declination  slow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545" name="Légende encadrée 1 30"/>
          <p:cNvSpPr>
            <a:spLocks/>
          </p:cNvSpPr>
          <p:nvPr/>
        </p:nvSpPr>
        <p:spPr bwMode="auto">
          <a:xfrm>
            <a:off x="523875" y="2111375"/>
            <a:ext cx="2054225" cy="400050"/>
          </a:xfrm>
          <a:prstGeom prst="borderCallout1">
            <a:avLst>
              <a:gd name="adj1" fmla="val 43833"/>
              <a:gd name="adj2" fmla="val 98222"/>
              <a:gd name="adj3" fmla="val 291528"/>
              <a:gd name="adj4" fmla="val 14468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Hour angle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 fast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2546" name="Légende encadrée 1 31"/>
          <p:cNvSpPr>
            <a:spLocks/>
          </p:cNvSpPr>
          <p:nvPr/>
        </p:nvSpPr>
        <p:spPr bwMode="auto">
          <a:xfrm>
            <a:off x="798513" y="2701925"/>
            <a:ext cx="1779587" cy="400050"/>
          </a:xfrm>
          <a:prstGeom prst="borderCallout1">
            <a:avLst>
              <a:gd name="adj1" fmla="val 43833"/>
              <a:gd name="adj2" fmla="val 98222"/>
              <a:gd name="adj3" fmla="val 148694"/>
              <a:gd name="adj4" fmla="val 12040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Hour angle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&lt; 0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telescope’s coordinates zone</a:t>
            </a:r>
          </a:p>
        </p:txBody>
      </p:sp>
      <p:sp>
        <p:nvSpPr>
          <p:cNvPr id="2355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BFD25A-1D93-4550-B304-420195DE970C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355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355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D579BB-E3F5-4B73-8DF8-F20166F9068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23558" name="Image 5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536700"/>
            <a:ext cx="53165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Légende encadrée 1 9"/>
          <p:cNvSpPr>
            <a:spLocks/>
          </p:cNvSpPr>
          <p:nvPr/>
        </p:nvSpPr>
        <p:spPr bwMode="auto">
          <a:xfrm>
            <a:off x="244475" y="1693863"/>
            <a:ext cx="3467100" cy="400050"/>
          </a:xfrm>
          <a:prstGeom prst="borderCallout1">
            <a:avLst>
              <a:gd name="adj1" fmla="val 43833"/>
              <a:gd name="adj2" fmla="val 98222"/>
              <a:gd name="adj3" fmla="val 52426"/>
              <a:gd name="adj4" fmla="val 11099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Right ascension (hh:mm:ss.s)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560" name="Légende encadrée 1 19"/>
          <p:cNvSpPr>
            <a:spLocks/>
          </p:cNvSpPr>
          <p:nvPr/>
        </p:nvSpPr>
        <p:spPr bwMode="auto">
          <a:xfrm>
            <a:off x="525463" y="2670175"/>
            <a:ext cx="3186112" cy="400050"/>
          </a:xfrm>
          <a:prstGeom prst="borderCallout1">
            <a:avLst>
              <a:gd name="adj1" fmla="val 43833"/>
              <a:gd name="adj2" fmla="val 98222"/>
              <a:gd name="adj3" fmla="val 49588"/>
              <a:gd name="adj4" fmla="val 11321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Declination (+dd°mm’ss.s’’)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561" name="Légende encadrée 1 20"/>
          <p:cNvSpPr>
            <a:spLocks/>
          </p:cNvSpPr>
          <p:nvPr/>
        </p:nvSpPr>
        <p:spPr bwMode="auto">
          <a:xfrm>
            <a:off x="1074738" y="4497388"/>
            <a:ext cx="2636837" cy="400050"/>
          </a:xfrm>
          <a:prstGeom prst="borderCallout1">
            <a:avLst>
              <a:gd name="adj1" fmla="val 43833"/>
              <a:gd name="adj2" fmla="val 98222"/>
              <a:gd name="adj3" fmla="val 64963"/>
              <a:gd name="adj4" fmla="val 11715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Azimuth (ddd°mm’ss’’)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562" name="Légende encadrée 1 21"/>
          <p:cNvSpPr>
            <a:spLocks/>
          </p:cNvSpPr>
          <p:nvPr/>
        </p:nvSpPr>
        <p:spPr bwMode="auto">
          <a:xfrm>
            <a:off x="8723313" y="3797300"/>
            <a:ext cx="1019175" cy="400050"/>
          </a:xfrm>
          <a:prstGeom prst="borderCallout1">
            <a:avLst>
              <a:gd name="adj1" fmla="val 46491"/>
              <a:gd name="adj2" fmla="val -1958"/>
              <a:gd name="adj3" fmla="val 386032"/>
              <a:gd name="adj4" fmla="val -6103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Airmass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563" name="Légende encadrée 1 27"/>
          <p:cNvSpPr>
            <a:spLocks/>
          </p:cNvSpPr>
          <p:nvPr/>
        </p:nvSpPr>
        <p:spPr bwMode="auto">
          <a:xfrm>
            <a:off x="815975" y="3597275"/>
            <a:ext cx="2895600" cy="400050"/>
          </a:xfrm>
          <a:prstGeom prst="borderCallout1">
            <a:avLst>
              <a:gd name="adj1" fmla="val 43833"/>
              <a:gd name="adj2" fmla="val 98222"/>
              <a:gd name="adj3" fmla="val 47111"/>
              <a:gd name="adj4" fmla="val 11439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Hour angle (hh:mm:ss.s)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3564" name="Légende encadrée 1 28"/>
          <p:cNvSpPr>
            <a:spLocks/>
          </p:cNvSpPr>
          <p:nvPr/>
        </p:nvSpPr>
        <p:spPr bwMode="auto">
          <a:xfrm>
            <a:off x="1087438" y="5443538"/>
            <a:ext cx="2624137" cy="400050"/>
          </a:xfrm>
          <a:prstGeom prst="borderCallout1">
            <a:avLst>
              <a:gd name="adj1" fmla="val 43833"/>
              <a:gd name="adj2" fmla="val 98222"/>
              <a:gd name="adj3" fmla="val 59648"/>
              <a:gd name="adj4" fmla="val 11626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Elevation (dd°mm’ss’’)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255963"/>
            <a:ext cx="329882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slit control zone</a:t>
            </a:r>
          </a:p>
        </p:txBody>
      </p:sp>
      <p:sp>
        <p:nvSpPr>
          <p:cNvPr id="2458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BA6F88-CFCB-480B-8C9E-62474C3EA4B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22/08/2017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1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458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CB3BFF-9E76-4924-B311-1E8442322AA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3" name="Légende encadrée 1 9"/>
          <p:cNvSpPr>
            <a:spLocks/>
          </p:cNvSpPr>
          <p:nvPr/>
        </p:nvSpPr>
        <p:spPr bwMode="auto">
          <a:xfrm>
            <a:off x="479425" y="4497388"/>
            <a:ext cx="2359025" cy="768350"/>
          </a:xfrm>
          <a:prstGeom prst="borderCallout1">
            <a:avLst>
              <a:gd name="adj1" fmla="val 43833"/>
              <a:gd name="adj2" fmla="val 98222"/>
              <a:gd name="adj3" fmla="val -57403"/>
              <a:gd name="adj4" fmla="val 14070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Start the dome’s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slit opening process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584" name="Légende encadrée 1 22"/>
          <p:cNvSpPr>
            <a:spLocks/>
          </p:cNvSpPr>
          <p:nvPr/>
        </p:nvSpPr>
        <p:spPr bwMode="auto">
          <a:xfrm>
            <a:off x="7058025" y="4497388"/>
            <a:ext cx="2244725" cy="768350"/>
          </a:xfrm>
          <a:prstGeom prst="borderCallout1">
            <a:avLst>
              <a:gd name="adj1" fmla="val 49028"/>
              <a:gd name="adj2" fmla="val -1810"/>
              <a:gd name="adj3" fmla="val -57977"/>
              <a:gd name="adj4" fmla="val -6301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Start the dome’s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slit closing process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585" name="Légende encadrée 1 22"/>
          <p:cNvSpPr>
            <a:spLocks/>
          </p:cNvSpPr>
          <p:nvPr/>
        </p:nvSpPr>
        <p:spPr bwMode="auto">
          <a:xfrm>
            <a:off x="3546475" y="1920875"/>
            <a:ext cx="3055938" cy="400050"/>
          </a:xfrm>
          <a:prstGeom prst="borderCallout1">
            <a:avLst>
              <a:gd name="adj1" fmla="val 101264"/>
              <a:gd name="adj2" fmla="val 46060"/>
              <a:gd name="adj3" fmla="val 473278"/>
              <a:gd name="adj4" fmla="val 4567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1"/>
                </a:solidFill>
              </a:rPr>
              <a:t>Stop any ongoing process</a:t>
            </a:r>
            <a:endParaRPr 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/>
      </a:spPr>
      <a:bodyPr vert="horz" wrap="square" lIns="45720" tIns="45720" rIns="45720" bIns="45720" numCol="1" rtlCol="0" anchor="ctr" anchorCtr="1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16463</TotalTime>
  <Words>1934</Words>
  <Application>Microsoft Office PowerPoint</Application>
  <PresentationFormat>Format A4 (210 x 297 mm)</PresentationFormat>
  <Paragraphs>547</Paragraphs>
  <Slides>48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Arial Narrow</vt:lpstr>
      <vt:lpstr>Symbol</vt:lpstr>
      <vt:lpstr>Times New Roman</vt:lpstr>
      <vt:lpstr>Wingdings</vt:lpstr>
      <vt:lpstr>Sujet d'ordre général</vt:lpstr>
      <vt:lpstr>Graphique</vt:lpstr>
      <vt:lpstr>TELESCOPE CONTROL SOFTWARE</vt:lpstr>
      <vt:lpstr>Launching the TCS</vt:lpstr>
      <vt:lpstr>Launching the TCS</vt:lpstr>
      <vt:lpstr>The TCS GUI</vt:lpstr>
      <vt:lpstr>The TCS GUI</vt:lpstr>
      <vt:lpstr>The date / time zone</vt:lpstr>
      <vt:lpstr>The keypad zone</vt:lpstr>
      <vt:lpstr>The telescope’s coordinates zone</vt:lpstr>
      <vt:lpstr>The slit control zone</vt:lpstr>
      <vt:lpstr>The dome control zone</vt:lpstr>
      <vt:lpstr>Azimuth correction</vt:lpstr>
      <vt:lpstr>The focus zone</vt:lpstr>
      <vt:lpstr>The prime focus filter zone</vt:lpstr>
      <vt:lpstr>The tracking mode zone</vt:lpstr>
      <vt:lpstr>The target zone</vt:lpstr>
      <vt:lpstr>Enter azimuthal coordinates</vt:lpstr>
      <vt:lpstr>Enter equatorial coordinates</vt:lpstr>
      <vt:lpstr>Enter equatorial coordinates</vt:lpstr>
      <vt:lpstr>Enter equatorial coordinates</vt:lpstr>
      <vt:lpstr>Enter equatorial coordinates</vt:lpstr>
      <vt:lpstr>Enter equatorial coordinates</vt:lpstr>
      <vt:lpstr>Choose from a list of targets</vt:lpstr>
      <vt:lpstr>Solar System major objects</vt:lpstr>
      <vt:lpstr>Solar System minor objects</vt:lpstr>
      <vt:lpstr>Solar System minor objects</vt:lpstr>
      <vt:lpstr>Solar System minor objects</vt:lpstr>
      <vt:lpstr>Earth’s artificial satellites</vt:lpstr>
      <vt:lpstr>Option 1: cut-and-paste TLEs</vt:lpstr>
      <vt:lpstr>Option 1: cut-and-paste TLEs</vt:lpstr>
      <vt:lpstr>Option 1: cut-and-paste TLEs</vt:lpstr>
      <vt:lpstr>Option 1: cut-and-paste TLEs</vt:lpstr>
      <vt:lpstr>Option 2: get TLEs from a file</vt:lpstr>
      <vt:lpstr>Option 2: get TLEs from a file</vt:lpstr>
      <vt:lpstr>Option 2: get TLEs from a file</vt:lpstr>
      <vt:lpstr>Check target’s observability</vt:lpstr>
      <vt:lpstr>Observable zone</vt:lpstr>
      <vt:lpstr>Go to target !</vt:lpstr>
      <vt:lpstr>Interrupt the telescope’s slew</vt:lpstr>
      <vt:lpstr>Start the automatic dome control</vt:lpstr>
      <vt:lpstr>Start the automatic dome control</vt:lpstr>
      <vt:lpstr>Manual dome control</vt:lpstr>
      <vt:lpstr>To end the observations</vt:lpstr>
      <vt:lpstr>To end the observations</vt:lpstr>
      <vt:lpstr>To end the observations</vt:lpstr>
      <vt:lpstr>To end the observations</vt:lpstr>
      <vt:lpstr>To end the observations</vt:lpstr>
      <vt:lpstr>END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897</cp:revision>
  <cp:lastPrinted>1601-01-01T00:00:00Z</cp:lastPrinted>
  <dcterms:created xsi:type="dcterms:W3CDTF">1601-01-01T00:00:00Z</dcterms:created>
  <dcterms:modified xsi:type="dcterms:W3CDTF">2017-08-22T15:47:37Z</dcterms:modified>
</cp:coreProperties>
</file>