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8" r:id="rId3"/>
    <p:sldId id="257" r:id="rId4"/>
    <p:sldId id="259" r:id="rId5"/>
    <p:sldId id="260" r:id="rId6"/>
    <p:sldId id="261" r:id="rId7"/>
    <p:sldId id="262" r:id="rId8"/>
    <p:sldId id="263" r:id="rId9"/>
    <p:sldId id="264" r:id="rId10"/>
    <p:sldId id="270" r:id="rId11"/>
    <p:sldId id="265" r:id="rId12"/>
    <p:sldId id="266" r:id="rId13"/>
    <p:sldId id="267" r:id="rId14"/>
    <p:sldId id="268" r:id="rId15"/>
    <p:sldId id="269"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65" autoAdjust="0"/>
  </p:normalViewPr>
  <p:slideViewPr>
    <p:cSldViewPr>
      <p:cViewPr>
        <p:scale>
          <a:sx n="75" d="100"/>
          <a:sy n="75" d="100"/>
        </p:scale>
        <p:origin x="-1110"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5A61A-4E68-4F0F-8238-B18D7FF3ECAB}" type="datetimeFigureOut">
              <a:rPr lang="fr-FR" smtClean="0"/>
              <a:pPr/>
              <a:t>21/10/2011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EE40E-5724-4DF6-89E5-76D7034EA07D}" type="slidenum">
              <a:rPr lang="fr-FR" smtClean="0"/>
              <a:pPr/>
              <a:t>‹N°›</a:t>
            </a:fld>
            <a:endParaRPr lang="fr-FR"/>
          </a:p>
        </p:txBody>
      </p:sp>
    </p:spTree>
    <p:extLst>
      <p:ext uri="{BB962C8B-B14F-4D97-AF65-F5344CB8AC3E}">
        <p14:creationId xmlns:p14="http://schemas.microsoft.com/office/powerpoint/2010/main" xmlns="" val="405764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premiers développements</a:t>
            </a:r>
            <a:r>
              <a:rPr lang="fr-FR" baseline="0" dirty="0" smtClean="0"/>
              <a:t> ont eu lieu dans le visible et certains (SUSI, NOI) continuent dans cette voie.</a:t>
            </a:r>
          </a:p>
          <a:p>
            <a:endParaRPr lang="fr-FR" baseline="0" dirty="0" smtClean="0"/>
          </a:p>
          <a:p>
            <a:r>
              <a:rPr lang="fr-FR" baseline="0" dirty="0" smtClean="0"/>
              <a:t>Pour la première fois sur CHARA des instruments non de 1° génération apparaissent dans le visible: VEGA et PAVO</a:t>
            </a:r>
          </a:p>
          <a:p>
            <a:endParaRPr lang="fr-FR" baseline="0" dirty="0" smtClean="0"/>
          </a:p>
          <a:p>
            <a:r>
              <a:rPr lang="fr-FR" baseline="0" dirty="0" smtClean="0"/>
              <a:t>¼ des articles en interférométrie provient du visible: ce n’est pas un argument en soi mais cela rajoute un intérêt pour le VLTI compte tenu des niches scientifiques d’une part et du potentiel que l’infrastructure VLTI offre dans ce domaine de longueur d’onde (je pense surtout à l’accès à un réseau dense de stations bien mieux adapté que CHARA à l’imagerie).</a:t>
            </a:r>
            <a:endParaRPr lang="fr-FR" dirty="0"/>
          </a:p>
        </p:txBody>
      </p:sp>
      <p:sp>
        <p:nvSpPr>
          <p:cNvPr id="4" name="Espace réservé du numéro de diapositive 3"/>
          <p:cNvSpPr>
            <a:spLocks noGrp="1"/>
          </p:cNvSpPr>
          <p:nvPr>
            <p:ph type="sldNum" sz="quarter" idx="10"/>
          </p:nvPr>
        </p:nvSpPr>
        <p:spPr/>
        <p:txBody>
          <a:bodyPr/>
          <a:lstStyle/>
          <a:p>
            <a:fld id="{FFCEE40E-5724-4DF6-89E5-76D7034EA07D}"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CEE40E-5724-4DF6-89E5-76D7034EA07D}"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CEE40E-5724-4DF6-89E5-76D7034EA07D}" type="slidenum">
              <a:rPr lang="fr-FR" smtClean="0"/>
              <a:pPr/>
              <a:t>14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CEE40E-5724-4DF6-89E5-76D7034EA07D}"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Argumentaire autour de:</a:t>
            </a:r>
          </a:p>
          <a:p>
            <a:r>
              <a:rPr lang="fr-FR" dirty="0" smtClean="0"/>
              <a:t>C’est une nouvelle fenêtre pour le VLTI qui lui ouvre de nouveaux horizons</a:t>
            </a:r>
          </a:p>
          <a:p>
            <a:r>
              <a:rPr lang="fr-FR" dirty="0" err="1" smtClean="0"/>
              <a:t>Astrophysiquement</a:t>
            </a:r>
            <a:r>
              <a:rPr lang="fr-FR" baseline="0" dirty="0" smtClean="0"/>
              <a:t> c’est important: sondage physique différent et complémentaire et HRS nécessaire pour les grandes questions à aborder</a:t>
            </a:r>
          </a:p>
          <a:p>
            <a:r>
              <a:rPr lang="fr-FR" baseline="0" dirty="0" smtClean="0"/>
              <a:t>Techniquement: 1) apport en HRA et 2)HRS plus facile. Egalement lien plus direct: on regarde directement ce que les autres </a:t>
            </a:r>
            <a:r>
              <a:rPr lang="fr-FR" baseline="0" dirty="0" err="1" smtClean="0"/>
              <a:t>voyent</a:t>
            </a:r>
            <a:r>
              <a:rPr lang="fr-FR" baseline="0" dirty="0" smtClean="0"/>
              <a:t> en photométrie/spectroscopie: lien instruments astérosismologie/vitesses radiales/transit</a:t>
            </a:r>
          </a:p>
          <a:p>
            <a:r>
              <a:rPr lang="fr-FR" baseline="0" dirty="0" smtClean="0"/>
              <a:t>Enfin: c’est faisable et ça marche!</a:t>
            </a:r>
            <a:endParaRPr lang="fr-FR" dirty="0"/>
          </a:p>
        </p:txBody>
      </p:sp>
      <p:sp>
        <p:nvSpPr>
          <p:cNvPr id="4" name="Espace réservé du numéro de diapositive 3"/>
          <p:cNvSpPr>
            <a:spLocks noGrp="1"/>
          </p:cNvSpPr>
          <p:nvPr>
            <p:ph type="sldNum" sz="quarter" idx="10"/>
          </p:nvPr>
        </p:nvSpPr>
        <p:spPr/>
        <p:txBody>
          <a:bodyPr/>
          <a:lstStyle/>
          <a:p>
            <a:fld id="{FFCEE40E-5724-4DF6-89E5-76D7034EA07D}"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39923-FA80-499C-B869-DE8D0CAD74C0}" type="slidenum">
              <a:rPr lang="fr-FR"/>
              <a:pPr/>
              <a:t>4</a:t>
            </a:fld>
            <a:endParaRPr lang="fr-F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1" hangingPunct="1">
              <a:spcBef>
                <a:spcPct val="0"/>
              </a:spcBef>
            </a:pPr>
            <a:r>
              <a:rPr lang="en-US" dirty="0" err="1" smtClean="0">
                <a:latin typeface="Arial" charset="0"/>
              </a:rPr>
              <a:t>Proposé</a:t>
            </a:r>
            <a:r>
              <a:rPr lang="en-US" dirty="0" smtClean="0">
                <a:latin typeface="Arial" charset="0"/>
              </a:rPr>
              <a:t> en 2005 </a:t>
            </a:r>
            <a:r>
              <a:rPr lang="en-US" dirty="0" err="1" smtClean="0">
                <a:latin typeface="Arial" charset="0"/>
              </a:rPr>
              <a:t>comme</a:t>
            </a:r>
            <a:r>
              <a:rPr lang="en-US" dirty="0" smtClean="0">
                <a:latin typeface="Arial" charset="0"/>
              </a:rPr>
              <a:t> instrument 2° </a:t>
            </a:r>
            <a:r>
              <a:rPr lang="en-US" dirty="0" err="1" smtClean="0">
                <a:latin typeface="Arial" charset="0"/>
              </a:rPr>
              <a:t>génération</a:t>
            </a:r>
            <a:r>
              <a:rPr lang="en-US" baseline="0" dirty="0" smtClean="0">
                <a:latin typeface="Arial" charset="0"/>
              </a:rPr>
              <a:t> de </a:t>
            </a:r>
            <a:r>
              <a:rPr lang="en-US" baseline="0" dirty="0" err="1" smtClean="0">
                <a:latin typeface="Arial" charset="0"/>
              </a:rPr>
              <a:t>l’ESO</a:t>
            </a:r>
            <a:r>
              <a:rPr lang="en-US" baseline="0" dirty="0" smtClean="0">
                <a:latin typeface="Arial" charset="0"/>
              </a:rPr>
              <a:t>, VEGA a </a:t>
            </a:r>
            <a:r>
              <a:rPr lang="en-US" baseline="0" dirty="0" err="1" smtClean="0">
                <a:latin typeface="Arial" charset="0"/>
              </a:rPr>
              <a:t>finalement</a:t>
            </a:r>
            <a:r>
              <a:rPr lang="en-US" baseline="0" dirty="0" smtClean="0">
                <a:latin typeface="Arial" charset="0"/>
              </a:rPr>
              <a:t> </a:t>
            </a:r>
            <a:r>
              <a:rPr lang="en-US" baseline="0" dirty="0" err="1" smtClean="0">
                <a:latin typeface="Arial" charset="0"/>
              </a:rPr>
              <a:t>trouvé</a:t>
            </a:r>
            <a:r>
              <a:rPr lang="en-US" baseline="0" dirty="0" smtClean="0">
                <a:latin typeface="Arial" charset="0"/>
              </a:rPr>
              <a:t> </a:t>
            </a:r>
            <a:r>
              <a:rPr lang="en-US" baseline="0" dirty="0" err="1" smtClean="0">
                <a:latin typeface="Arial" charset="0"/>
              </a:rPr>
              <a:t>sa</a:t>
            </a:r>
            <a:r>
              <a:rPr lang="en-US" baseline="0" dirty="0" smtClean="0">
                <a:latin typeface="Arial" charset="0"/>
              </a:rPr>
              <a:t> place en 18 </a:t>
            </a:r>
            <a:r>
              <a:rPr lang="en-US" baseline="0" dirty="0" err="1" smtClean="0">
                <a:latin typeface="Arial" charset="0"/>
              </a:rPr>
              <a:t>mois</a:t>
            </a:r>
            <a:r>
              <a:rPr lang="en-US" baseline="0" dirty="0" smtClean="0">
                <a:latin typeface="Arial" charset="0"/>
              </a:rPr>
              <a:t> </a:t>
            </a:r>
            <a:r>
              <a:rPr lang="en-US" baseline="0" dirty="0" err="1" smtClean="0">
                <a:latin typeface="Arial" charset="0"/>
              </a:rPr>
              <a:t>sur</a:t>
            </a:r>
            <a:r>
              <a:rPr lang="en-US" baseline="0" dirty="0" smtClean="0">
                <a:latin typeface="Arial" charset="0"/>
              </a:rPr>
              <a:t> CHARA. </a:t>
            </a:r>
            <a:r>
              <a:rPr lang="en-US" baseline="0" dirty="0" err="1" smtClean="0">
                <a:latin typeface="Arial" charset="0"/>
              </a:rPr>
              <a:t>Opérationnel</a:t>
            </a:r>
            <a:r>
              <a:rPr lang="en-US" baseline="0" dirty="0" smtClean="0">
                <a:latin typeface="Arial" charset="0"/>
              </a:rPr>
              <a:t> </a:t>
            </a:r>
            <a:r>
              <a:rPr lang="en-US" baseline="0" dirty="0" err="1" smtClean="0">
                <a:latin typeface="Arial" charset="0"/>
              </a:rPr>
              <a:t>depuis</a:t>
            </a:r>
            <a:r>
              <a:rPr lang="en-US" baseline="0" dirty="0" smtClean="0">
                <a:latin typeface="Arial" charset="0"/>
              </a:rPr>
              <a:t> </a:t>
            </a:r>
            <a:r>
              <a:rPr lang="en-US" baseline="0" dirty="0" err="1" smtClean="0">
                <a:latin typeface="Arial" charset="0"/>
              </a:rPr>
              <a:t>l’été</a:t>
            </a:r>
            <a:r>
              <a:rPr lang="en-US" baseline="0" dirty="0" smtClean="0">
                <a:latin typeface="Arial" charset="0"/>
              </a:rPr>
              <a:t> 2008 et en progression instrumental </a:t>
            </a:r>
            <a:r>
              <a:rPr lang="en-US" baseline="0" dirty="0" err="1" smtClean="0">
                <a:latin typeface="Arial" charset="0"/>
              </a:rPr>
              <a:t>constante</a:t>
            </a:r>
            <a:r>
              <a:rPr lang="en-US" baseline="0" dirty="0" smtClean="0">
                <a:latin typeface="Arial" charset="0"/>
              </a:rPr>
              <a:t>.</a:t>
            </a:r>
          </a:p>
          <a:p>
            <a:pPr eaLnBrk="1" hangingPunct="1">
              <a:spcBef>
                <a:spcPct val="0"/>
              </a:spcBef>
            </a:pPr>
            <a:endParaRPr lang="en-US" dirty="0" smtClean="0">
              <a:latin typeface="Arial" charset="0"/>
            </a:endParaRPr>
          </a:p>
          <a:p>
            <a:pPr eaLnBrk="1" hangingPunct="1">
              <a:spcBef>
                <a:spcPct val="0"/>
              </a:spcBef>
            </a:pPr>
            <a:r>
              <a:rPr lang="en-US" dirty="0" err="1" smtClean="0">
                <a:latin typeface="Arial" charset="0"/>
              </a:rPr>
              <a:t>Héritage</a:t>
            </a:r>
            <a:r>
              <a:rPr lang="en-US" dirty="0" smtClean="0">
                <a:latin typeface="Arial" charset="0"/>
              </a:rPr>
              <a:t> du savoir-faire</a:t>
            </a:r>
            <a:r>
              <a:rPr lang="en-US" baseline="0" dirty="0" smtClean="0">
                <a:latin typeface="Arial" charset="0"/>
              </a:rPr>
              <a:t> </a:t>
            </a:r>
            <a:r>
              <a:rPr lang="en-US" baseline="0" dirty="0" err="1" smtClean="0">
                <a:latin typeface="Arial" charset="0"/>
              </a:rPr>
              <a:t>développé</a:t>
            </a:r>
            <a:r>
              <a:rPr lang="en-US" baseline="0" dirty="0" smtClean="0">
                <a:latin typeface="Arial" charset="0"/>
              </a:rPr>
              <a:t> </a:t>
            </a:r>
            <a:r>
              <a:rPr lang="en-US" baseline="0" dirty="0" err="1" smtClean="0">
                <a:latin typeface="Arial" charset="0"/>
              </a:rPr>
              <a:t>sur</a:t>
            </a:r>
            <a:r>
              <a:rPr lang="en-US" baseline="0" dirty="0" smtClean="0">
                <a:latin typeface="Arial" charset="0"/>
              </a:rPr>
              <a:t> le GI2T, </a:t>
            </a:r>
            <a:r>
              <a:rPr lang="en-US" dirty="0" err="1" smtClean="0">
                <a:latin typeface="Arial" charset="0"/>
              </a:rPr>
              <a:t>l’nstrument</a:t>
            </a:r>
            <a:r>
              <a:rPr lang="en-US" dirty="0" smtClean="0">
                <a:latin typeface="Arial" charset="0"/>
              </a:rPr>
              <a:t> VEGA/CHARA a </a:t>
            </a:r>
            <a:r>
              <a:rPr lang="en-US" dirty="0" err="1" smtClean="0">
                <a:latin typeface="Arial" charset="0"/>
              </a:rPr>
              <a:t>été</a:t>
            </a:r>
            <a:r>
              <a:rPr lang="en-US" dirty="0" smtClean="0">
                <a:latin typeface="Arial" charset="0"/>
              </a:rPr>
              <a:t> </a:t>
            </a:r>
            <a:r>
              <a:rPr lang="en-US" dirty="0" err="1" smtClean="0">
                <a:latin typeface="Arial" charset="0"/>
              </a:rPr>
              <a:t>installé</a:t>
            </a:r>
            <a:r>
              <a:rPr lang="en-US" dirty="0" smtClean="0">
                <a:latin typeface="Arial" charset="0"/>
              </a:rPr>
              <a:t> en </a:t>
            </a:r>
            <a:r>
              <a:rPr lang="en-US" dirty="0" err="1" smtClean="0">
                <a:latin typeface="Arial" charset="0"/>
              </a:rPr>
              <a:t>septembre</a:t>
            </a:r>
            <a:r>
              <a:rPr lang="en-US" dirty="0" smtClean="0">
                <a:latin typeface="Arial" charset="0"/>
              </a:rPr>
              <a:t> 2007 et les premières observations </a:t>
            </a:r>
            <a:r>
              <a:rPr lang="en-US" dirty="0" err="1" smtClean="0">
                <a:latin typeface="Arial" charset="0"/>
              </a:rPr>
              <a:t>scientifiques</a:t>
            </a:r>
            <a:r>
              <a:rPr lang="en-US" dirty="0" smtClean="0">
                <a:latin typeface="Arial" charset="0"/>
              </a:rPr>
              <a:t> </a:t>
            </a:r>
            <a:r>
              <a:rPr lang="en-US" dirty="0" err="1" smtClean="0">
                <a:latin typeface="Arial" charset="0"/>
              </a:rPr>
              <a:t>ont</a:t>
            </a:r>
            <a:r>
              <a:rPr lang="en-US" dirty="0" smtClean="0">
                <a:latin typeface="Arial" charset="0"/>
              </a:rPr>
              <a:t> </a:t>
            </a:r>
            <a:r>
              <a:rPr lang="en-US" dirty="0" err="1" smtClean="0">
                <a:latin typeface="Arial" charset="0"/>
              </a:rPr>
              <a:t>eu</a:t>
            </a:r>
            <a:r>
              <a:rPr lang="en-US" dirty="0" smtClean="0">
                <a:latin typeface="Arial" charset="0"/>
              </a:rPr>
              <a:t> lieu pendant </a:t>
            </a:r>
            <a:r>
              <a:rPr lang="en-US" dirty="0" err="1" smtClean="0">
                <a:latin typeface="Arial" charset="0"/>
              </a:rPr>
              <a:t>l’été</a:t>
            </a:r>
            <a:r>
              <a:rPr lang="en-US" dirty="0" smtClean="0">
                <a:latin typeface="Arial" charset="0"/>
              </a:rPr>
              <a:t> 2008. </a:t>
            </a:r>
          </a:p>
          <a:p>
            <a:pPr eaLnBrk="1" hangingPunct="1">
              <a:spcBef>
                <a:spcPct val="0"/>
              </a:spcBef>
            </a:pPr>
            <a:r>
              <a:rPr lang="en-US" dirty="0" err="1" smtClean="0">
                <a:latin typeface="Arial" charset="0"/>
              </a:rPr>
              <a:t>Depuis</a:t>
            </a:r>
            <a:r>
              <a:rPr lang="en-US" dirty="0" smtClean="0">
                <a:latin typeface="Arial" charset="0"/>
              </a:rPr>
              <a:t> </a:t>
            </a:r>
            <a:r>
              <a:rPr lang="en-US" dirty="0" err="1" smtClean="0">
                <a:latin typeface="Arial" charset="0"/>
              </a:rPr>
              <a:t>l’été</a:t>
            </a:r>
            <a:r>
              <a:rPr lang="en-US" dirty="0" smtClean="0">
                <a:latin typeface="Arial" charset="0"/>
              </a:rPr>
              <a:t> 2009 </a:t>
            </a:r>
            <a:r>
              <a:rPr lang="en-US" dirty="0" err="1" smtClean="0">
                <a:latin typeface="Arial" charset="0"/>
              </a:rPr>
              <a:t>il</a:t>
            </a:r>
            <a:r>
              <a:rPr lang="en-US" dirty="0" smtClean="0">
                <a:latin typeface="Arial" charset="0"/>
              </a:rPr>
              <a:t> </a:t>
            </a:r>
            <a:r>
              <a:rPr lang="en-US" dirty="0" err="1" smtClean="0">
                <a:latin typeface="Arial" charset="0"/>
              </a:rPr>
              <a:t>peut</a:t>
            </a:r>
            <a:r>
              <a:rPr lang="en-US" dirty="0" smtClean="0">
                <a:latin typeface="Arial" charset="0"/>
              </a:rPr>
              <a:t> </a:t>
            </a:r>
            <a:r>
              <a:rPr lang="en-US" dirty="0" err="1" smtClean="0">
                <a:latin typeface="Arial" charset="0"/>
              </a:rPr>
              <a:t>être</a:t>
            </a:r>
            <a:r>
              <a:rPr lang="en-US" dirty="0" smtClean="0">
                <a:latin typeface="Arial" charset="0"/>
              </a:rPr>
              <a:t> </a:t>
            </a:r>
            <a:r>
              <a:rPr lang="en-US" dirty="0" err="1" smtClean="0">
                <a:latin typeface="Arial" charset="0"/>
              </a:rPr>
              <a:t>opéré</a:t>
            </a:r>
            <a:r>
              <a:rPr lang="en-US" dirty="0" smtClean="0">
                <a:latin typeface="Arial" charset="0"/>
              </a:rPr>
              <a:t> à distance </a:t>
            </a:r>
            <a:r>
              <a:rPr lang="en-US" dirty="0" err="1" smtClean="0">
                <a:latin typeface="Arial" charset="0"/>
              </a:rPr>
              <a:t>depuis</a:t>
            </a:r>
            <a:r>
              <a:rPr lang="en-US" dirty="0" smtClean="0">
                <a:latin typeface="Arial" charset="0"/>
              </a:rPr>
              <a:t> </a:t>
            </a:r>
            <a:r>
              <a:rPr lang="en-US" dirty="0" err="1" smtClean="0">
                <a:latin typeface="Arial" charset="0"/>
              </a:rPr>
              <a:t>une</a:t>
            </a:r>
            <a:r>
              <a:rPr lang="en-US" dirty="0" smtClean="0">
                <a:latin typeface="Arial" charset="0"/>
              </a:rPr>
              <a:t> </a:t>
            </a:r>
            <a:r>
              <a:rPr lang="en-US" dirty="0" err="1" smtClean="0">
                <a:latin typeface="Arial" charset="0"/>
              </a:rPr>
              <a:t>salle</a:t>
            </a:r>
            <a:r>
              <a:rPr lang="en-US" dirty="0" smtClean="0">
                <a:latin typeface="Arial" charset="0"/>
              </a:rPr>
              <a:t> de </a:t>
            </a:r>
            <a:r>
              <a:rPr lang="en-US" dirty="0" err="1" smtClean="0">
                <a:latin typeface="Arial" charset="0"/>
              </a:rPr>
              <a:t>téléobservation</a:t>
            </a:r>
            <a:r>
              <a:rPr lang="en-US" dirty="0" smtClean="0">
                <a:latin typeface="Arial" charset="0"/>
              </a:rPr>
              <a:t> </a:t>
            </a:r>
            <a:r>
              <a:rPr lang="en-US" dirty="0" err="1" smtClean="0">
                <a:latin typeface="Arial" charset="0"/>
              </a:rPr>
              <a:t>installée</a:t>
            </a:r>
            <a:r>
              <a:rPr lang="en-US" dirty="0" smtClean="0">
                <a:latin typeface="Arial" charset="0"/>
              </a:rPr>
              <a:t> à Grasse et </a:t>
            </a:r>
            <a:r>
              <a:rPr lang="en-US" dirty="0" err="1" smtClean="0">
                <a:latin typeface="Arial" charset="0"/>
              </a:rPr>
              <a:t>maintenant</a:t>
            </a:r>
            <a:r>
              <a:rPr lang="en-US" baseline="0" dirty="0" smtClean="0">
                <a:latin typeface="Arial" charset="0"/>
              </a:rPr>
              <a:t> Nice </a:t>
            </a:r>
            <a:r>
              <a:rPr lang="en-US" dirty="0" smtClean="0">
                <a:latin typeface="Arial" charset="0"/>
              </a:rPr>
              <a:t>et </a:t>
            </a:r>
            <a:r>
              <a:rPr lang="en-US" dirty="0" err="1" smtClean="0">
                <a:latin typeface="Arial" charset="0"/>
              </a:rPr>
              <a:t>financée</a:t>
            </a:r>
            <a:r>
              <a:rPr lang="en-US" dirty="0" smtClean="0">
                <a:latin typeface="Arial" charset="0"/>
              </a:rPr>
              <a:t> par la </a:t>
            </a:r>
            <a:r>
              <a:rPr lang="en-US" dirty="0" err="1" smtClean="0">
                <a:latin typeface="Arial" charset="0"/>
              </a:rPr>
              <a:t>Région</a:t>
            </a:r>
            <a:r>
              <a:rPr lang="en-US" dirty="0" smtClean="0">
                <a:latin typeface="Arial" charset="0"/>
              </a:rPr>
              <a:t> PACA et le CNRS. (9 </a:t>
            </a:r>
            <a:r>
              <a:rPr lang="en-US" dirty="0" err="1" smtClean="0">
                <a:latin typeface="Arial" charset="0"/>
              </a:rPr>
              <a:t>heures</a:t>
            </a:r>
            <a:r>
              <a:rPr lang="en-US" dirty="0" smtClean="0">
                <a:latin typeface="Arial" charset="0"/>
              </a:rPr>
              <a:t> de </a:t>
            </a:r>
            <a:r>
              <a:rPr lang="en-US" dirty="0" err="1" smtClean="0">
                <a:latin typeface="Arial" charset="0"/>
              </a:rPr>
              <a:t>décalage</a:t>
            </a:r>
            <a:r>
              <a:rPr lang="en-US" dirty="0" smtClean="0">
                <a:latin typeface="Arial" charset="0"/>
              </a:rPr>
              <a:t> </a:t>
            </a:r>
            <a:r>
              <a:rPr lang="en-US" dirty="0" err="1" smtClean="0">
                <a:latin typeface="Arial" charset="0"/>
              </a:rPr>
              <a:t>horaire</a:t>
            </a:r>
            <a:r>
              <a:rPr lang="en-US" dirty="0" smtClean="0">
                <a:latin typeface="Arial" charset="0"/>
              </a:rPr>
              <a:t>, </a:t>
            </a:r>
            <a:r>
              <a:rPr lang="en-US" dirty="0" err="1" smtClean="0">
                <a:latin typeface="Arial" charset="0"/>
              </a:rPr>
              <a:t>soit</a:t>
            </a:r>
            <a:r>
              <a:rPr lang="en-US" dirty="0" smtClean="0">
                <a:latin typeface="Arial" charset="0"/>
              </a:rPr>
              <a:t> des “</a:t>
            </a:r>
            <a:r>
              <a:rPr lang="en-US" dirty="0" err="1" smtClean="0">
                <a:latin typeface="Arial" charset="0"/>
              </a:rPr>
              <a:t>nuits</a:t>
            </a:r>
            <a:r>
              <a:rPr lang="en-US" dirty="0" smtClean="0">
                <a:latin typeface="Arial" charset="0"/>
              </a:rPr>
              <a:t>” en </a:t>
            </a:r>
            <a:r>
              <a:rPr lang="en-US" dirty="0" err="1" smtClean="0">
                <a:latin typeface="Arial" charset="0"/>
              </a:rPr>
              <a:t>france</a:t>
            </a:r>
            <a:r>
              <a:rPr lang="en-US" dirty="0" smtClean="0">
                <a:latin typeface="Arial" charset="0"/>
              </a:rPr>
              <a:t> de 3h à 15h environ)</a:t>
            </a:r>
          </a:p>
          <a:p>
            <a:pPr eaLnBrk="1" hangingPunct="1">
              <a:spcBef>
                <a:spcPct val="0"/>
              </a:spcBef>
            </a:pPr>
            <a:r>
              <a:rPr lang="en-US" dirty="0" smtClean="0">
                <a:latin typeface="Arial" charset="0"/>
              </a:rPr>
              <a:t>VEGA/CHARA </a:t>
            </a:r>
            <a:r>
              <a:rPr lang="en-US" dirty="0" err="1" smtClean="0">
                <a:latin typeface="Arial" charset="0"/>
              </a:rPr>
              <a:t>permet</a:t>
            </a:r>
            <a:r>
              <a:rPr lang="en-US" dirty="0" smtClean="0">
                <a:latin typeface="Arial" charset="0"/>
              </a:rPr>
              <a:t> des </a:t>
            </a:r>
            <a:r>
              <a:rPr lang="en-US" dirty="0" err="1" smtClean="0">
                <a:latin typeface="Arial" charset="0"/>
              </a:rPr>
              <a:t>mesures</a:t>
            </a:r>
            <a:r>
              <a:rPr lang="en-US" dirty="0" smtClean="0">
                <a:latin typeface="Arial" charset="0"/>
              </a:rPr>
              <a:t> </a:t>
            </a:r>
            <a:r>
              <a:rPr lang="en-US" dirty="0" err="1" smtClean="0">
                <a:latin typeface="Arial" charset="0"/>
              </a:rPr>
              <a:t>absolument</a:t>
            </a:r>
            <a:r>
              <a:rPr lang="en-US" dirty="0" smtClean="0">
                <a:latin typeface="Arial" charset="0"/>
              </a:rPr>
              <a:t> </a:t>
            </a:r>
            <a:r>
              <a:rPr lang="en-US" dirty="0" err="1" smtClean="0">
                <a:latin typeface="Arial" charset="0"/>
              </a:rPr>
              <a:t>uniques</a:t>
            </a:r>
            <a:r>
              <a:rPr lang="en-US" dirty="0" smtClean="0">
                <a:latin typeface="Arial" charset="0"/>
              </a:rPr>
              <a:t> au monde en </a:t>
            </a:r>
            <a:r>
              <a:rPr lang="en-US" dirty="0" err="1" smtClean="0">
                <a:latin typeface="Arial" charset="0"/>
              </a:rPr>
              <a:t>alliant</a:t>
            </a:r>
            <a:r>
              <a:rPr lang="en-US" dirty="0" smtClean="0">
                <a:latin typeface="Arial" charset="0"/>
              </a:rPr>
              <a:t> </a:t>
            </a:r>
            <a:r>
              <a:rPr lang="en-US" dirty="0" err="1" smtClean="0">
                <a:latin typeface="Arial" charset="0"/>
              </a:rPr>
              <a:t>une</a:t>
            </a:r>
            <a:r>
              <a:rPr lang="en-US" dirty="0" smtClean="0">
                <a:latin typeface="Arial" charset="0"/>
              </a:rPr>
              <a:t> </a:t>
            </a:r>
            <a:r>
              <a:rPr lang="en-US" dirty="0" err="1" smtClean="0">
                <a:latin typeface="Arial" charset="0"/>
              </a:rPr>
              <a:t>très</a:t>
            </a:r>
            <a:r>
              <a:rPr lang="en-US" dirty="0" smtClean="0">
                <a:latin typeface="Arial" charset="0"/>
              </a:rPr>
              <a:t> haute </a:t>
            </a:r>
            <a:r>
              <a:rPr lang="en-US" dirty="0" err="1" smtClean="0">
                <a:latin typeface="Arial" charset="0"/>
              </a:rPr>
              <a:t>résolution</a:t>
            </a:r>
            <a:r>
              <a:rPr lang="en-US" dirty="0" smtClean="0">
                <a:latin typeface="Arial" charset="0"/>
              </a:rPr>
              <a:t> </a:t>
            </a:r>
            <a:r>
              <a:rPr lang="en-US" dirty="0" err="1" smtClean="0">
                <a:latin typeface="Arial" charset="0"/>
              </a:rPr>
              <a:t>angulaire</a:t>
            </a:r>
            <a:r>
              <a:rPr lang="en-US" dirty="0" smtClean="0">
                <a:latin typeface="Arial" charset="0"/>
              </a:rPr>
              <a:t> (300m de base </a:t>
            </a:r>
            <a:r>
              <a:rPr lang="en-US" dirty="0" err="1" smtClean="0">
                <a:latin typeface="Arial" charset="0"/>
              </a:rPr>
              <a:t>dans</a:t>
            </a:r>
            <a:r>
              <a:rPr lang="en-US" dirty="0" smtClean="0">
                <a:latin typeface="Arial" charset="0"/>
              </a:rPr>
              <a:t> le visible </a:t>
            </a:r>
            <a:r>
              <a:rPr lang="en-US" dirty="0" err="1" smtClean="0">
                <a:latin typeface="Arial" charset="0"/>
              </a:rPr>
              <a:t>soit</a:t>
            </a:r>
            <a:r>
              <a:rPr lang="en-US" dirty="0" smtClean="0">
                <a:latin typeface="Arial" charset="0"/>
              </a:rPr>
              <a:t> </a:t>
            </a:r>
            <a:r>
              <a:rPr lang="en-US" dirty="0" err="1" smtClean="0">
                <a:latin typeface="Arial" charset="0"/>
              </a:rPr>
              <a:t>mieux</a:t>
            </a:r>
            <a:r>
              <a:rPr lang="en-US" dirty="0" smtClean="0">
                <a:latin typeface="Arial" charset="0"/>
              </a:rPr>
              <a:t> </a:t>
            </a:r>
            <a:r>
              <a:rPr lang="en-US" dirty="0" err="1" smtClean="0">
                <a:latin typeface="Arial" charset="0"/>
              </a:rPr>
              <a:t>que</a:t>
            </a:r>
            <a:r>
              <a:rPr lang="en-US" dirty="0" smtClean="0">
                <a:latin typeface="Arial" charset="0"/>
              </a:rPr>
              <a:t> 0.3mas) et </a:t>
            </a:r>
            <a:r>
              <a:rPr lang="en-US" dirty="0" err="1" smtClean="0">
                <a:latin typeface="Arial" charset="0"/>
              </a:rPr>
              <a:t>spectrale</a:t>
            </a:r>
            <a:r>
              <a:rPr lang="en-US" dirty="0" smtClean="0">
                <a:latin typeface="Arial" charset="0"/>
              </a:rPr>
              <a:t> (</a:t>
            </a:r>
            <a:r>
              <a:rPr lang="en-US" baseline="0" dirty="0" smtClean="0">
                <a:latin typeface="Arial" charset="0"/>
              </a:rPr>
              <a:t> </a:t>
            </a:r>
            <a:r>
              <a:rPr lang="en-US" baseline="0" dirty="0" err="1" smtClean="0">
                <a:latin typeface="Arial" charset="0"/>
              </a:rPr>
              <a:t>résolution</a:t>
            </a:r>
            <a:r>
              <a:rPr lang="en-US" baseline="0" dirty="0" smtClean="0">
                <a:latin typeface="Arial" charset="0"/>
              </a:rPr>
              <a:t> de </a:t>
            </a:r>
            <a:r>
              <a:rPr lang="en-US" dirty="0" smtClean="0">
                <a:latin typeface="Arial" charset="0"/>
              </a:rPr>
              <a:t>6000 et 30000).</a:t>
            </a:r>
          </a:p>
          <a:p>
            <a:pPr eaLnBrk="1" hangingPunct="1">
              <a:spcBef>
                <a:spcPct val="0"/>
              </a:spcBef>
            </a:pPr>
            <a:r>
              <a:rPr lang="en-US" dirty="0" err="1" smtClean="0">
                <a:latin typeface="Arial" charset="0"/>
              </a:rPr>
              <a:t>Depuis</a:t>
            </a:r>
            <a:r>
              <a:rPr lang="en-US" dirty="0" smtClean="0">
                <a:latin typeface="Arial" charset="0"/>
              </a:rPr>
              <a:t> </a:t>
            </a:r>
            <a:r>
              <a:rPr lang="en-US" dirty="0" err="1" smtClean="0">
                <a:latin typeface="Arial" charset="0"/>
              </a:rPr>
              <a:t>peu</a:t>
            </a:r>
            <a:r>
              <a:rPr lang="en-US" dirty="0" smtClean="0">
                <a:latin typeface="Arial" charset="0"/>
              </a:rPr>
              <a:t> </a:t>
            </a:r>
            <a:r>
              <a:rPr lang="en-US" dirty="0" err="1" smtClean="0">
                <a:latin typeface="Arial" charset="0"/>
              </a:rPr>
              <a:t>l’instrument</a:t>
            </a:r>
            <a:r>
              <a:rPr lang="en-US" dirty="0" smtClean="0">
                <a:latin typeface="Arial" charset="0"/>
              </a:rPr>
              <a:t> </a:t>
            </a:r>
            <a:r>
              <a:rPr lang="en-US" dirty="0" err="1" smtClean="0">
                <a:latin typeface="Arial" charset="0"/>
              </a:rPr>
              <a:t>est</a:t>
            </a:r>
            <a:r>
              <a:rPr lang="en-US" dirty="0" smtClean="0">
                <a:latin typeface="Arial" charset="0"/>
              </a:rPr>
              <a:t> capable de </a:t>
            </a:r>
            <a:r>
              <a:rPr lang="en-US" dirty="0" err="1" smtClean="0">
                <a:latin typeface="Arial" charset="0"/>
              </a:rPr>
              <a:t>fonctionner</a:t>
            </a:r>
            <a:r>
              <a:rPr lang="en-US" dirty="0" smtClean="0">
                <a:latin typeface="Arial" charset="0"/>
              </a:rPr>
              <a:t> en routine en recombinant 3 </a:t>
            </a:r>
            <a:r>
              <a:rPr lang="en-US" dirty="0" err="1" smtClean="0">
                <a:latin typeface="Arial" charset="0"/>
              </a:rPr>
              <a:t>télescopes</a:t>
            </a:r>
            <a:r>
              <a:rPr lang="en-US" dirty="0" smtClean="0">
                <a:latin typeface="Arial" charset="0"/>
              </a:rPr>
              <a:t> </a:t>
            </a:r>
            <a:r>
              <a:rPr lang="en-US" dirty="0" err="1" smtClean="0">
                <a:latin typeface="Arial" charset="0"/>
              </a:rPr>
              <a:t>simultanément</a:t>
            </a:r>
            <a:r>
              <a:rPr lang="en-US" baseline="0" dirty="0" smtClean="0">
                <a:latin typeface="Arial" charset="0"/>
              </a:rPr>
              <a:t> et en </a:t>
            </a:r>
            <a:r>
              <a:rPr lang="en-US" baseline="0" dirty="0" err="1" smtClean="0">
                <a:latin typeface="Arial" charset="0"/>
              </a:rPr>
              <a:t>octobre</a:t>
            </a:r>
            <a:r>
              <a:rPr lang="en-US" baseline="0" dirty="0" smtClean="0">
                <a:latin typeface="Arial" charset="0"/>
              </a:rPr>
              <a:t> 2010, VEGA a </a:t>
            </a:r>
            <a:r>
              <a:rPr lang="en-US" baseline="0" dirty="0" err="1" smtClean="0">
                <a:latin typeface="Arial" charset="0"/>
              </a:rPr>
              <a:t>réussi</a:t>
            </a:r>
            <a:r>
              <a:rPr lang="en-US" baseline="0" dirty="0" smtClean="0">
                <a:latin typeface="Arial" charset="0"/>
              </a:rPr>
              <a:t> pour la première </a:t>
            </a:r>
            <a:r>
              <a:rPr lang="en-US" baseline="0" dirty="0" err="1" smtClean="0">
                <a:latin typeface="Arial" charset="0"/>
              </a:rPr>
              <a:t>fois</a:t>
            </a:r>
            <a:r>
              <a:rPr lang="en-US" baseline="0" dirty="0" smtClean="0">
                <a:latin typeface="Arial" charset="0"/>
              </a:rPr>
              <a:t> en France la </a:t>
            </a:r>
            <a:r>
              <a:rPr lang="en-US" baseline="0" dirty="0" err="1" smtClean="0">
                <a:latin typeface="Arial" charset="0"/>
              </a:rPr>
              <a:t>recombinaison</a:t>
            </a:r>
            <a:r>
              <a:rPr lang="en-US" baseline="0" dirty="0" smtClean="0">
                <a:latin typeface="Arial" charset="0"/>
              </a:rPr>
              <a:t> </a:t>
            </a:r>
            <a:r>
              <a:rPr lang="en-US" baseline="0" dirty="0" err="1" smtClean="0">
                <a:latin typeface="Arial" charset="0"/>
              </a:rPr>
              <a:t>simultanée</a:t>
            </a:r>
            <a:r>
              <a:rPr lang="en-US" baseline="0" dirty="0" smtClean="0">
                <a:latin typeface="Arial" charset="0"/>
              </a:rPr>
              <a:t> de 4 </a:t>
            </a:r>
            <a:r>
              <a:rPr lang="en-US" baseline="0" dirty="0" err="1" smtClean="0">
                <a:latin typeface="Arial" charset="0"/>
              </a:rPr>
              <a:t>télescopes</a:t>
            </a:r>
            <a:r>
              <a:rPr lang="en-US" baseline="0" dirty="0" smtClean="0">
                <a:latin typeface="Arial" charset="0"/>
              </a:rPr>
              <a:t>, </a:t>
            </a:r>
            <a:r>
              <a:rPr lang="en-US" baseline="0" dirty="0" err="1" smtClean="0">
                <a:latin typeface="Arial" charset="0"/>
              </a:rPr>
              <a:t>ouvrant</a:t>
            </a:r>
            <a:r>
              <a:rPr lang="en-US" baseline="0" dirty="0" smtClean="0">
                <a:latin typeface="Arial" charset="0"/>
              </a:rPr>
              <a:t> de </a:t>
            </a:r>
            <a:r>
              <a:rPr lang="en-US" baseline="0" dirty="0" err="1" smtClean="0">
                <a:latin typeface="Arial" charset="0"/>
              </a:rPr>
              <a:t>grandes</a:t>
            </a:r>
            <a:r>
              <a:rPr lang="en-US" baseline="0" dirty="0" smtClean="0">
                <a:latin typeface="Arial" charset="0"/>
              </a:rPr>
              <a:t> perspectives pour </a:t>
            </a:r>
            <a:r>
              <a:rPr lang="en-US" baseline="0" dirty="0" err="1" smtClean="0">
                <a:latin typeface="Arial" charset="0"/>
              </a:rPr>
              <a:t>l’imagerie</a:t>
            </a:r>
            <a:r>
              <a:rPr lang="en-US" baseline="0" dirty="0" smtClean="0">
                <a:latin typeface="Arial" charset="0"/>
              </a:rPr>
              <a:t> des surfaces </a:t>
            </a:r>
            <a:r>
              <a:rPr lang="en-US" baseline="0" dirty="0" err="1" smtClean="0">
                <a:latin typeface="Arial" charset="0"/>
              </a:rPr>
              <a:t>stellaires</a:t>
            </a:r>
            <a:r>
              <a:rPr lang="en-US" baseline="0" dirty="0" smtClean="0">
                <a:latin typeface="Arial" charset="0"/>
              </a:rPr>
              <a:t>.</a:t>
            </a:r>
          </a:p>
          <a:p>
            <a:pPr eaLnBrk="1" hangingPunct="1">
              <a:spcBef>
                <a:spcPct val="0"/>
              </a:spcBef>
            </a:pPr>
            <a:r>
              <a:rPr lang="en-US" baseline="0" dirty="0" smtClean="0">
                <a:latin typeface="Arial" charset="0"/>
              </a:rPr>
              <a:t>Entre le </a:t>
            </a:r>
            <a:r>
              <a:rPr lang="en-US" baseline="0" dirty="0" err="1" smtClean="0">
                <a:latin typeface="Arial" charset="0"/>
              </a:rPr>
              <a:t>mois</a:t>
            </a:r>
            <a:r>
              <a:rPr lang="en-US" baseline="0" dirty="0" smtClean="0">
                <a:latin typeface="Arial" charset="0"/>
              </a:rPr>
              <a:t> de </a:t>
            </a:r>
            <a:r>
              <a:rPr lang="en-US" baseline="0" dirty="0" err="1" smtClean="0">
                <a:latin typeface="Arial" charset="0"/>
              </a:rPr>
              <a:t>mai</a:t>
            </a:r>
            <a:r>
              <a:rPr lang="en-US" baseline="0" dirty="0" smtClean="0">
                <a:latin typeface="Arial" charset="0"/>
              </a:rPr>
              <a:t> 2010 et </a:t>
            </a:r>
            <a:r>
              <a:rPr lang="en-US" baseline="0" dirty="0" err="1" smtClean="0">
                <a:latin typeface="Arial" charset="0"/>
              </a:rPr>
              <a:t>janvier</a:t>
            </a:r>
            <a:r>
              <a:rPr lang="en-US" baseline="0" dirty="0" smtClean="0">
                <a:latin typeface="Arial" charset="0"/>
              </a:rPr>
              <a:t> 2011, 5 articles à </a:t>
            </a:r>
            <a:r>
              <a:rPr lang="en-US" baseline="0" dirty="0" err="1" smtClean="0">
                <a:latin typeface="Arial" charset="0"/>
              </a:rPr>
              <a:t>comité</a:t>
            </a:r>
            <a:r>
              <a:rPr lang="en-US" baseline="0" dirty="0" smtClean="0">
                <a:latin typeface="Arial" charset="0"/>
              </a:rPr>
              <a:t> de lecture </a:t>
            </a:r>
            <a:r>
              <a:rPr lang="en-US" baseline="0" dirty="0" err="1" smtClean="0">
                <a:latin typeface="Arial" charset="0"/>
              </a:rPr>
              <a:t>ont</a:t>
            </a:r>
            <a:r>
              <a:rPr lang="en-US" baseline="0" dirty="0" smtClean="0">
                <a:latin typeface="Arial" charset="0"/>
              </a:rPr>
              <a:t> </a:t>
            </a:r>
            <a:r>
              <a:rPr lang="en-US" baseline="0" dirty="0" err="1" smtClean="0">
                <a:latin typeface="Arial" charset="0"/>
              </a:rPr>
              <a:t>été</a:t>
            </a:r>
            <a:r>
              <a:rPr lang="en-US" baseline="0" dirty="0" smtClean="0">
                <a:latin typeface="Arial" charset="0"/>
              </a:rPr>
              <a:t> </a:t>
            </a:r>
            <a:r>
              <a:rPr lang="en-US" baseline="0" dirty="0" err="1" smtClean="0">
                <a:latin typeface="Arial" charset="0"/>
              </a:rPr>
              <a:t>publiés</a:t>
            </a:r>
            <a:r>
              <a:rPr lang="en-US" baseline="0" dirty="0" smtClean="0">
                <a:latin typeface="Arial" charset="0"/>
              </a:rPr>
              <a:t> </a:t>
            </a:r>
            <a:r>
              <a:rPr lang="en-US" baseline="0" dirty="0" err="1" smtClean="0">
                <a:latin typeface="Arial" charset="0"/>
              </a:rPr>
              <a:t>sur</a:t>
            </a:r>
            <a:r>
              <a:rPr lang="en-US" baseline="0" dirty="0" smtClean="0">
                <a:latin typeface="Arial" charset="0"/>
              </a:rPr>
              <a:t> les </a:t>
            </a:r>
            <a:r>
              <a:rPr lang="en-US" baseline="0" dirty="0" err="1" smtClean="0">
                <a:latin typeface="Arial" charset="0"/>
              </a:rPr>
              <a:t>résultats</a:t>
            </a:r>
            <a:r>
              <a:rPr lang="en-US" baseline="0" dirty="0" smtClean="0">
                <a:latin typeface="Arial" charset="0"/>
              </a:rPr>
              <a:t> </a:t>
            </a:r>
            <a:r>
              <a:rPr lang="en-US" baseline="0" dirty="0" err="1" smtClean="0">
                <a:latin typeface="Arial" charset="0"/>
              </a:rPr>
              <a:t>scientifiques</a:t>
            </a:r>
            <a:r>
              <a:rPr lang="en-US" baseline="0" dirty="0" smtClean="0">
                <a:latin typeface="Arial" charset="0"/>
              </a:rPr>
              <a:t> </a:t>
            </a:r>
            <a:r>
              <a:rPr lang="en-US" baseline="0" dirty="0" err="1" smtClean="0">
                <a:latin typeface="Arial" charset="0"/>
              </a:rPr>
              <a:t>obtenus</a:t>
            </a:r>
            <a:r>
              <a:rPr lang="en-US" baseline="0" dirty="0" smtClean="0">
                <a:latin typeface="Arial" charset="0"/>
              </a:rPr>
              <a:t>. </a:t>
            </a:r>
            <a:r>
              <a:rPr lang="en-US" baseline="0" dirty="0" err="1" smtClean="0">
                <a:latin typeface="Arial" charset="0"/>
              </a:rPr>
              <a:t>Plusieurs</a:t>
            </a:r>
            <a:r>
              <a:rPr lang="en-US" baseline="0" dirty="0" smtClean="0">
                <a:latin typeface="Arial" charset="0"/>
              </a:rPr>
              <a:t> </a:t>
            </a:r>
            <a:r>
              <a:rPr lang="en-US" baseline="0" dirty="0" err="1" smtClean="0">
                <a:latin typeface="Arial" charset="0"/>
              </a:rPr>
              <a:t>autres</a:t>
            </a:r>
            <a:r>
              <a:rPr lang="en-US" baseline="0" dirty="0" smtClean="0">
                <a:latin typeface="Arial" charset="0"/>
              </a:rPr>
              <a:t> </a:t>
            </a:r>
            <a:r>
              <a:rPr lang="en-US" baseline="0" dirty="0" err="1" smtClean="0">
                <a:latin typeface="Arial" charset="0"/>
              </a:rPr>
              <a:t>sont</a:t>
            </a:r>
            <a:r>
              <a:rPr lang="en-US" baseline="0" dirty="0" smtClean="0">
                <a:latin typeface="Arial" charset="0"/>
              </a:rPr>
              <a:t> en </a:t>
            </a:r>
            <a:r>
              <a:rPr lang="en-US" baseline="0" dirty="0" err="1" smtClean="0">
                <a:latin typeface="Arial" charset="0"/>
              </a:rPr>
              <a:t>préparation</a:t>
            </a:r>
            <a:r>
              <a:rPr lang="en-US" baseline="0" dirty="0" smtClean="0">
                <a:latin typeface="Arial" charset="0"/>
              </a:rPr>
              <a:t> et de </a:t>
            </a:r>
            <a:r>
              <a:rPr lang="en-US" baseline="0" dirty="0" err="1" smtClean="0">
                <a:latin typeface="Arial" charset="0"/>
              </a:rPr>
              <a:t>nombreux</a:t>
            </a:r>
            <a:r>
              <a:rPr lang="en-US" baseline="0" dirty="0" smtClean="0">
                <a:latin typeface="Arial" charset="0"/>
              </a:rPr>
              <a:t> </a:t>
            </a:r>
            <a:r>
              <a:rPr lang="en-US" baseline="0" dirty="0" err="1" smtClean="0">
                <a:latin typeface="Arial" charset="0"/>
              </a:rPr>
              <a:t>programmes</a:t>
            </a:r>
            <a:r>
              <a:rPr lang="en-US" baseline="0" dirty="0" smtClean="0">
                <a:latin typeface="Arial" charset="0"/>
              </a:rPr>
              <a:t> </a:t>
            </a:r>
            <a:r>
              <a:rPr lang="en-US" baseline="0" dirty="0" err="1" smtClean="0">
                <a:latin typeface="Arial" charset="0"/>
              </a:rPr>
              <a:t>originaux</a:t>
            </a:r>
            <a:r>
              <a:rPr lang="en-US" baseline="0" dirty="0" smtClean="0">
                <a:latin typeface="Arial" charset="0"/>
              </a:rPr>
              <a:t> </a:t>
            </a:r>
            <a:r>
              <a:rPr lang="en-US" baseline="0" dirty="0" err="1" smtClean="0">
                <a:latin typeface="Arial" charset="0"/>
              </a:rPr>
              <a:t>sont</a:t>
            </a:r>
            <a:r>
              <a:rPr lang="en-US" baseline="0" dirty="0" smtClean="0">
                <a:latin typeface="Arial" charset="0"/>
              </a:rPr>
              <a:t> </a:t>
            </a:r>
            <a:r>
              <a:rPr lang="en-US" baseline="0" dirty="0" err="1" smtClean="0">
                <a:latin typeface="Arial" charset="0"/>
              </a:rPr>
              <a:t>maintenant</a:t>
            </a:r>
            <a:r>
              <a:rPr lang="en-US" baseline="0" dirty="0" smtClean="0">
                <a:latin typeface="Arial" charset="0"/>
              </a:rPr>
              <a:t> </a:t>
            </a:r>
            <a:r>
              <a:rPr lang="en-US" baseline="0" dirty="0" err="1" smtClean="0">
                <a:latin typeface="Arial" charset="0"/>
              </a:rPr>
              <a:t>abordés</a:t>
            </a:r>
            <a:r>
              <a:rPr lang="en-US" baseline="0" dirty="0" smtClean="0">
                <a:latin typeface="Arial" charset="0"/>
              </a:rPr>
              <a:t> par </a:t>
            </a:r>
            <a:r>
              <a:rPr lang="en-US" baseline="0" dirty="0" err="1" smtClean="0">
                <a:latin typeface="Arial" charset="0"/>
              </a:rPr>
              <a:t>l’équipe</a:t>
            </a:r>
            <a:r>
              <a:rPr lang="en-US" baseline="0" dirty="0" smtClean="0">
                <a:latin typeface="Arial" charset="0"/>
              </a:rPr>
              <a:t>. Un dossier </a:t>
            </a:r>
            <a:r>
              <a:rPr lang="en-US" baseline="0" dirty="0" err="1" smtClean="0">
                <a:latin typeface="Arial" charset="0"/>
              </a:rPr>
              <a:t>d’ANR</a:t>
            </a:r>
            <a:r>
              <a:rPr lang="en-US" baseline="0" dirty="0" smtClean="0">
                <a:latin typeface="Arial" charset="0"/>
              </a:rPr>
              <a:t> </a:t>
            </a:r>
            <a:r>
              <a:rPr lang="en-US" baseline="0" dirty="0" err="1" smtClean="0">
                <a:latin typeface="Arial" charset="0"/>
              </a:rPr>
              <a:t>sur</a:t>
            </a:r>
            <a:r>
              <a:rPr lang="en-US" baseline="0" dirty="0" smtClean="0">
                <a:latin typeface="Arial" charset="0"/>
              </a:rPr>
              <a:t> </a:t>
            </a:r>
            <a:r>
              <a:rPr lang="en-US" baseline="0" dirty="0" err="1" smtClean="0">
                <a:latin typeface="Arial" charset="0"/>
              </a:rPr>
              <a:t>l’étude</a:t>
            </a:r>
            <a:r>
              <a:rPr lang="en-US" baseline="0" dirty="0" smtClean="0">
                <a:latin typeface="Arial" charset="0"/>
              </a:rPr>
              <a:t> des bruits </a:t>
            </a:r>
            <a:r>
              <a:rPr lang="en-US" baseline="0" dirty="0" err="1" smtClean="0">
                <a:latin typeface="Arial" charset="0"/>
              </a:rPr>
              <a:t>stellaires</a:t>
            </a:r>
            <a:r>
              <a:rPr lang="en-US" baseline="0" dirty="0" smtClean="0">
                <a:latin typeface="Arial" charset="0"/>
              </a:rPr>
              <a:t> pour les </a:t>
            </a:r>
            <a:r>
              <a:rPr lang="en-US" baseline="0" dirty="0" err="1" smtClean="0">
                <a:latin typeface="Arial" charset="0"/>
              </a:rPr>
              <a:t>étoiles</a:t>
            </a:r>
            <a:r>
              <a:rPr lang="en-US" baseline="0" dirty="0" smtClean="0">
                <a:latin typeface="Arial" charset="0"/>
              </a:rPr>
              <a:t> </a:t>
            </a:r>
            <a:r>
              <a:rPr lang="en-US" baseline="0" dirty="0" err="1" smtClean="0">
                <a:latin typeface="Arial" charset="0"/>
              </a:rPr>
              <a:t>hote</a:t>
            </a:r>
            <a:r>
              <a:rPr lang="en-US" baseline="0" dirty="0" smtClean="0">
                <a:latin typeface="Arial" charset="0"/>
              </a:rPr>
              <a:t> </a:t>
            </a:r>
            <a:r>
              <a:rPr lang="en-US" baseline="0" dirty="0" err="1" smtClean="0">
                <a:latin typeface="Arial" charset="0"/>
              </a:rPr>
              <a:t>d’exoplanètes</a:t>
            </a:r>
            <a:r>
              <a:rPr lang="en-US" baseline="0" dirty="0" smtClean="0">
                <a:latin typeface="Arial" charset="0"/>
              </a:rPr>
              <a:t> a </a:t>
            </a:r>
            <a:r>
              <a:rPr lang="en-US" baseline="0" dirty="0" err="1" smtClean="0">
                <a:latin typeface="Arial" charset="0"/>
              </a:rPr>
              <a:t>été</a:t>
            </a:r>
            <a:r>
              <a:rPr lang="en-US" baseline="0" dirty="0" smtClean="0">
                <a:latin typeface="Arial" charset="0"/>
              </a:rPr>
              <a:t> </a:t>
            </a:r>
            <a:r>
              <a:rPr lang="en-US" baseline="0" dirty="0" err="1" smtClean="0">
                <a:latin typeface="Arial" charset="0"/>
              </a:rPr>
              <a:t>déposé</a:t>
            </a:r>
            <a:r>
              <a:rPr lang="en-US" baseline="0" dirty="0" smtClean="0">
                <a:latin typeface="Arial" charset="0"/>
              </a:rPr>
              <a:t>.</a:t>
            </a:r>
            <a:endParaRPr lang="en-US" dirty="0" smtClean="0">
              <a:latin typeface="Arial" charset="0"/>
            </a:endParaRPr>
          </a:p>
          <a:p>
            <a:pPr eaLnBrk="1" hangingPunct="1">
              <a:spcBef>
                <a:spcPct val="0"/>
              </a:spcBef>
            </a:pPr>
            <a:r>
              <a:rPr lang="en-US" dirty="0" smtClean="0">
                <a:latin typeface="Arial" charset="0"/>
              </a:rPr>
              <a:t>Les </a:t>
            </a:r>
            <a:r>
              <a:rPr lang="en-US" dirty="0" err="1" smtClean="0">
                <a:latin typeface="Arial" charset="0"/>
              </a:rPr>
              <a:t>études</a:t>
            </a:r>
            <a:r>
              <a:rPr lang="en-US" dirty="0" smtClean="0">
                <a:latin typeface="Arial" charset="0"/>
              </a:rPr>
              <a:t> </a:t>
            </a:r>
            <a:r>
              <a:rPr lang="en-US" dirty="0" err="1" smtClean="0">
                <a:latin typeface="Arial" charset="0"/>
              </a:rPr>
              <a:t>spectrales</a:t>
            </a:r>
            <a:r>
              <a:rPr lang="en-US" dirty="0" smtClean="0">
                <a:latin typeface="Arial" charset="0"/>
              </a:rPr>
              <a:t> </a:t>
            </a:r>
            <a:r>
              <a:rPr lang="en-US" dirty="0" err="1" smtClean="0">
                <a:latin typeface="Arial" charset="0"/>
              </a:rPr>
              <a:t>différentielles</a:t>
            </a:r>
            <a:r>
              <a:rPr lang="en-US" dirty="0" smtClean="0">
                <a:latin typeface="Arial" charset="0"/>
              </a:rPr>
              <a:t> </a:t>
            </a:r>
            <a:r>
              <a:rPr lang="en-US" dirty="0" err="1" smtClean="0">
                <a:latin typeface="Arial" charset="0"/>
              </a:rPr>
              <a:t>sont</a:t>
            </a:r>
            <a:r>
              <a:rPr lang="en-US" dirty="0" smtClean="0">
                <a:latin typeface="Arial" charset="0"/>
              </a:rPr>
              <a:t> </a:t>
            </a:r>
            <a:r>
              <a:rPr lang="en-US" dirty="0" err="1" smtClean="0">
                <a:latin typeface="Arial" charset="0"/>
              </a:rPr>
              <a:t>fortement</a:t>
            </a:r>
            <a:r>
              <a:rPr lang="en-US" dirty="0" smtClean="0">
                <a:latin typeface="Arial" charset="0"/>
              </a:rPr>
              <a:t> </a:t>
            </a:r>
            <a:r>
              <a:rPr lang="en-US" dirty="0" err="1" smtClean="0">
                <a:latin typeface="Arial" charset="0"/>
              </a:rPr>
              <a:t>développés</a:t>
            </a:r>
            <a:r>
              <a:rPr lang="en-US" dirty="0" smtClean="0">
                <a:latin typeface="Arial" charset="0"/>
              </a:rPr>
              <a:t> par </a:t>
            </a:r>
            <a:r>
              <a:rPr lang="en-US" dirty="0" err="1" smtClean="0">
                <a:latin typeface="Arial" charset="0"/>
              </a:rPr>
              <a:t>l’équipe</a:t>
            </a:r>
            <a:r>
              <a:rPr lang="en-US" dirty="0" smtClean="0">
                <a:latin typeface="Arial" charset="0"/>
              </a:rPr>
              <a:t> </a:t>
            </a:r>
            <a:r>
              <a:rPr lang="en-US" dirty="0" err="1" smtClean="0">
                <a:latin typeface="Arial" charset="0"/>
              </a:rPr>
              <a:t>scientifique</a:t>
            </a:r>
            <a:r>
              <a:rPr lang="en-US" dirty="0" smtClean="0">
                <a:latin typeface="Arial" charset="0"/>
              </a:rPr>
              <a:t> </a:t>
            </a:r>
            <a:r>
              <a:rPr lang="en-US" dirty="0" err="1" smtClean="0">
                <a:latin typeface="Arial" charset="0"/>
              </a:rPr>
              <a:t>ainsi</a:t>
            </a:r>
            <a:r>
              <a:rPr lang="en-US" dirty="0" smtClean="0">
                <a:latin typeface="Arial" charset="0"/>
              </a:rPr>
              <a:t> </a:t>
            </a:r>
            <a:r>
              <a:rPr lang="en-US" dirty="0" err="1" smtClean="0">
                <a:latin typeface="Arial" charset="0"/>
              </a:rPr>
              <a:t>que</a:t>
            </a:r>
            <a:r>
              <a:rPr lang="en-US" dirty="0" smtClean="0">
                <a:latin typeface="Arial" charset="0"/>
              </a:rPr>
              <a:t> des </a:t>
            </a:r>
            <a:r>
              <a:rPr lang="en-US" dirty="0" err="1" smtClean="0">
                <a:latin typeface="Arial" charset="0"/>
              </a:rPr>
              <a:t>études</a:t>
            </a:r>
            <a:r>
              <a:rPr lang="en-US" dirty="0" smtClean="0">
                <a:latin typeface="Arial" charset="0"/>
              </a:rPr>
              <a:t> tout à fait </a:t>
            </a:r>
            <a:r>
              <a:rPr lang="en-US" dirty="0" err="1" smtClean="0">
                <a:latin typeface="Arial" charset="0"/>
              </a:rPr>
              <a:t>originales</a:t>
            </a:r>
            <a:r>
              <a:rPr lang="en-US" dirty="0" smtClean="0">
                <a:latin typeface="Arial" charset="0"/>
              </a:rPr>
              <a:t> </a:t>
            </a:r>
            <a:r>
              <a:rPr lang="en-US" dirty="0" err="1" smtClean="0">
                <a:latin typeface="Arial" charset="0"/>
              </a:rPr>
              <a:t>sur</a:t>
            </a:r>
            <a:r>
              <a:rPr lang="en-US" dirty="0" smtClean="0">
                <a:latin typeface="Arial" charset="0"/>
              </a:rPr>
              <a:t> les </a:t>
            </a:r>
            <a:r>
              <a:rPr lang="en-US" dirty="0" err="1" smtClean="0">
                <a:latin typeface="Arial" charset="0"/>
              </a:rPr>
              <a:t>paramètres</a:t>
            </a:r>
            <a:r>
              <a:rPr lang="en-US" dirty="0" smtClean="0">
                <a:latin typeface="Arial" charset="0"/>
              </a:rPr>
              <a:t> </a:t>
            </a:r>
            <a:r>
              <a:rPr lang="en-US" dirty="0" err="1" smtClean="0">
                <a:latin typeface="Arial" charset="0"/>
              </a:rPr>
              <a:t>stellaires</a:t>
            </a:r>
            <a:r>
              <a:rPr lang="en-US" dirty="0" smtClean="0">
                <a:latin typeface="Arial" charset="0"/>
              </a:rPr>
              <a:t> </a:t>
            </a:r>
            <a:r>
              <a:rPr lang="en-US" dirty="0" err="1" smtClean="0">
                <a:latin typeface="Arial" charset="0"/>
              </a:rPr>
              <a:t>fondamentaux</a:t>
            </a:r>
            <a:r>
              <a:rPr lang="en-US" dirty="0" smtClean="0">
                <a:latin typeface="Arial" charset="0"/>
              </a:rPr>
              <a:t>.</a:t>
            </a:r>
          </a:p>
          <a:p>
            <a:endParaRPr lang="en-US" dirty="0"/>
          </a:p>
        </p:txBody>
      </p:sp>
      <p:sp>
        <p:nvSpPr>
          <p:cNvPr id="5" name="Espace réservé de la date 4"/>
          <p:cNvSpPr>
            <a:spLocks noGrp="1"/>
          </p:cNvSpPr>
          <p:nvPr>
            <p:ph type="dt" idx="10"/>
          </p:nvPr>
        </p:nvSpPr>
        <p:spPr/>
        <p:txBody>
          <a:bodyPr/>
          <a:lstStyle/>
          <a:p>
            <a:r>
              <a:rPr lang="fr-FR" smtClean="0"/>
              <a:t>06/10/2010</a:t>
            </a:r>
            <a:endParaRPr lang="fr-FR"/>
          </a:p>
        </p:txBody>
      </p:sp>
      <p:sp>
        <p:nvSpPr>
          <p:cNvPr id="6" name="Espace réservé du pied de page 5"/>
          <p:cNvSpPr>
            <a:spLocks noGrp="1"/>
          </p:cNvSpPr>
          <p:nvPr>
            <p:ph type="ftr" sz="quarter" idx="1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The </a:t>
            </a:r>
            <a:r>
              <a:rPr lang="fr-FR" dirty="0" err="1" smtClean="0"/>
              <a:t>detailed</a:t>
            </a:r>
            <a:r>
              <a:rPr lang="fr-FR" dirty="0" smtClean="0"/>
              <a:t> </a:t>
            </a:r>
            <a:r>
              <a:rPr lang="fr-FR" dirty="0" err="1" smtClean="0"/>
              <a:t>principle</a:t>
            </a:r>
            <a:r>
              <a:rPr lang="fr-FR" dirty="0" smtClean="0"/>
              <a:t> of the instrument has been </a:t>
            </a:r>
            <a:r>
              <a:rPr lang="fr-FR" dirty="0" err="1" smtClean="0"/>
              <a:t>published</a:t>
            </a:r>
            <a:r>
              <a:rPr lang="fr-FR" dirty="0" smtClean="0"/>
              <a:t> in A&amp;A last </a:t>
            </a:r>
            <a:r>
              <a:rPr lang="fr-FR" dirty="0" err="1" smtClean="0"/>
              <a:t>december</a:t>
            </a:r>
            <a:r>
              <a:rPr lang="fr-FR" dirty="0" smtClean="0"/>
              <a:t>. </a:t>
            </a:r>
          </a:p>
          <a:p>
            <a:pPr eaLnBrk="1" hangingPunct="1">
              <a:spcBef>
                <a:spcPct val="0"/>
              </a:spcBef>
            </a:pPr>
            <a:endParaRPr lang="fr-FR" dirty="0" smtClean="0"/>
          </a:p>
          <a:p>
            <a:pPr eaLnBrk="1" hangingPunct="1">
              <a:spcBef>
                <a:spcPct val="0"/>
              </a:spcBef>
            </a:pPr>
            <a:r>
              <a:rPr lang="fr-FR" dirty="0" smtClean="0"/>
              <a:t>The main </a:t>
            </a:r>
            <a:r>
              <a:rPr lang="fr-FR" dirty="0" err="1" smtClean="0"/>
              <a:t>characteristics</a:t>
            </a:r>
            <a:r>
              <a:rPr lang="fr-FR" dirty="0" smtClean="0"/>
              <a:t> of VEGA in </a:t>
            </a:r>
            <a:r>
              <a:rPr lang="fr-FR" dirty="0" err="1" smtClean="0"/>
              <a:t>terms</a:t>
            </a:r>
            <a:r>
              <a:rPr lang="fr-FR" dirty="0" smtClean="0"/>
              <a:t> of performances are </a:t>
            </a:r>
            <a:r>
              <a:rPr lang="fr-FR" dirty="0" err="1" smtClean="0"/>
              <a:t>described</a:t>
            </a:r>
            <a:r>
              <a:rPr lang="fr-FR" dirty="0" smtClean="0"/>
              <a:t> in </a:t>
            </a:r>
            <a:r>
              <a:rPr lang="fr-FR" dirty="0" err="1" smtClean="0"/>
              <a:t>this</a:t>
            </a:r>
            <a:r>
              <a:rPr lang="fr-FR" dirty="0" smtClean="0"/>
              <a:t> publication as </a:t>
            </a:r>
            <a:r>
              <a:rPr lang="fr-FR" dirty="0" err="1" smtClean="0"/>
              <a:t>well</a:t>
            </a:r>
            <a:r>
              <a:rPr lang="fr-FR" dirty="0" smtClean="0"/>
              <a:t> as the main </a:t>
            </a:r>
            <a:r>
              <a:rPr lang="fr-FR" dirty="0" err="1" smtClean="0"/>
              <a:t>steps</a:t>
            </a:r>
            <a:r>
              <a:rPr lang="fr-FR" dirty="0" smtClean="0"/>
              <a:t> of the data </a:t>
            </a:r>
            <a:r>
              <a:rPr lang="fr-FR" dirty="0" err="1" smtClean="0"/>
              <a:t>reduction</a:t>
            </a:r>
            <a:r>
              <a:rPr lang="fr-FR" dirty="0" smtClean="0"/>
              <a:t> </a:t>
            </a:r>
            <a:r>
              <a:rPr lang="fr-FR" dirty="0" err="1" smtClean="0"/>
              <a:t>procedure</a:t>
            </a:r>
            <a:r>
              <a:rPr lang="fr-FR" dirty="0" smtClean="0"/>
              <a:t>. </a:t>
            </a:r>
          </a:p>
          <a:p>
            <a:pPr eaLnBrk="1" hangingPunct="1">
              <a:spcBef>
                <a:spcPct val="0"/>
              </a:spcBef>
            </a:pPr>
            <a:endParaRPr lang="fr-FR" dirty="0" smtClean="0"/>
          </a:p>
          <a:p>
            <a:pPr eaLnBrk="1" hangingPunct="1">
              <a:spcBef>
                <a:spcPct val="0"/>
              </a:spcBef>
            </a:pPr>
            <a:r>
              <a:rPr lang="fr-FR" dirty="0" err="1" smtClean="0"/>
              <a:t>Classical</a:t>
            </a:r>
            <a:r>
              <a:rPr lang="fr-FR" dirty="0" smtClean="0"/>
              <a:t> V² and </a:t>
            </a:r>
            <a:r>
              <a:rPr lang="fr-FR" dirty="0" err="1" smtClean="0"/>
              <a:t>complex</a:t>
            </a:r>
            <a:r>
              <a:rPr lang="fr-FR" dirty="0" smtClean="0"/>
              <a:t> </a:t>
            </a:r>
            <a:r>
              <a:rPr lang="fr-FR" dirty="0" err="1" smtClean="0"/>
              <a:t>differential</a:t>
            </a:r>
            <a:r>
              <a:rPr lang="fr-FR" dirty="0" smtClean="0"/>
              <a:t> </a:t>
            </a:r>
            <a:r>
              <a:rPr lang="fr-FR" dirty="0" err="1" smtClean="0"/>
              <a:t>visibilities</a:t>
            </a:r>
            <a:r>
              <a:rPr lang="fr-FR" dirty="0" smtClean="0"/>
              <a:t> are </a:t>
            </a:r>
            <a:r>
              <a:rPr lang="fr-FR" dirty="0" err="1" smtClean="0"/>
              <a:t>deduced</a:t>
            </a:r>
            <a:r>
              <a:rPr lang="fr-FR" dirty="0" smtClean="0"/>
              <a:t> </a:t>
            </a:r>
            <a:r>
              <a:rPr lang="fr-FR" dirty="0" err="1" smtClean="0"/>
              <a:t>from</a:t>
            </a:r>
            <a:r>
              <a:rPr lang="fr-FR" dirty="0" smtClean="0"/>
              <a:t> the short </a:t>
            </a:r>
            <a:r>
              <a:rPr lang="fr-FR" dirty="0" err="1" smtClean="0"/>
              <a:t>exposures</a:t>
            </a:r>
            <a:r>
              <a:rPr lang="fr-FR" dirty="0" smtClean="0"/>
              <a:t> images </a:t>
            </a:r>
            <a:r>
              <a:rPr lang="fr-FR" dirty="0" err="1" smtClean="0"/>
              <a:t>recorded</a:t>
            </a:r>
            <a:r>
              <a:rPr lang="fr-FR" dirty="0" smtClean="0"/>
              <a:t> by the </a:t>
            </a:r>
            <a:r>
              <a:rPr lang="fr-FR" dirty="0" err="1" smtClean="0"/>
              <a:t>two</a:t>
            </a:r>
            <a:r>
              <a:rPr lang="fr-FR" dirty="0" smtClean="0"/>
              <a:t> photon </a:t>
            </a:r>
            <a:r>
              <a:rPr lang="fr-FR" dirty="0" err="1" smtClean="0"/>
              <a:t>counting</a:t>
            </a:r>
            <a:r>
              <a:rPr lang="fr-FR" dirty="0" smtClean="0"/>
              <a:t> detectors. </a:t>
            </a:r>
          </a:p>
          <a:p>
            <a:pPr eaLnBrk="1" hangingPunct="1">
              <a:spcBef>
                <a:spcPct val="0"/>
              </a:spcBef>
            </a:pPr>
            <a:endParaRPr lang="fr-FR" dirty="0" smtClean="0"/>
          </a:p>
          <a:p>
            <a:pPr eaLnBrk="1" hangingPunct="1">
              <a:spcBef>
                <a:spcPct val="0"/>
              </a:spcBef>
            </a:pPr>
            <a:r>
              <a:rPr lang="fr-FR" dirty="0" smtClean="0"/>
              <a:t>The main and </a:t>
            </a:r>
            <a:r>
              <a:rPr lang="fr-FR" dirty="0" err="1" smtClean="0"/>
              <a:t>most</a:t>
            </a:r>
            <a:r>
              <a:rPr lang="fr-FR" dirty="0" smtClean="0"/>
              <a:t> important </a:t>
            </a:r>
            <a:r>
              <a:rPr lang="fr-FR" dirty="0" err="1" smtClean="0"/>
              <a:t>results</a:t>
            </a:r>
            <a:r>
              <a:rPr lang="fr-FR" dirty="0" smtClean="0"/>
              <a:t> are the good </a:t>
            </a:r>
            <a:r>
              <a:rPr lang="fr-FR" dirty="0" err="1" smtClean="0"/>
              <a:t>number</a:t>
            </a:r>
            <a:r>
              <a:rPr lang="fr-FR" dirty="0" smtClean="0"/>
              <a:t> in </a:t>
            </a:r>
            <a:r>
              <a:rPr lang="fr-FR" dirty="0" err="1" smtClean="0"/>
              <a:t>terms</a:t>
            </a:r>
            <a:r>
              <a:rPr lang="fr-FR" dirty="0" smtClean="0"/>
              <a:t> of </a:t>
            </a:r>
            <a:r>
              <a:rPr lang="fr-FR" dirty="0" err="1" smtClean="0"/>
              <a:t>limiting</a:t>
            </a:r>
            <a:r>
              <a:rPr lang="fr-FR" dirty="0" smtClean="0"/>
              <a:t> magnitude. The instrumental </a:t>
            </a:r>
            <a:r>
              <a:rPr lang="fr-FR" dirty="0" err="1" smtClean="0"/>
              <a:t>visibility</a:t>
            </a:r>
            <a:r>
              <a:rPr lang="fr-FR" dirty="0" smtClean="0"/>
              <a:t>, </a:t>
            </a:r>
            <a:r>
              <a:rPr lang="fr-FR" dirty="0" err="1" smtClean="0"/>
              <a:t>now</a:t>
            </a:r>
            <a:r>
              <a:rPr lang="fr-FR" dirty="0" smtClean="0"/>
              <a:t> </a:t>
            </a:r>
            <a:r>
              <a:rPr lang="fr-FR" dirty="0" err="1" smtClean="0"/>
              <a:t>estimated</a:t>
            </a:r>
            <a:r>
              <a:rPr lang="fr-FR" dirty="0" smtClean="0"/>
              <a:t> </a:t>
            </a:r>
            <a:r>
              <a:rPr lang="fr-FR" dirty="0" err="1" smtClean="0"/>
              <a:t>through</a:t>
            </a:r>
            <a:r>
              <a:rPr lang="fr-FR" dirty="0" smtClean="0"/>
              <a:t> the </a:t>
            </a:r>
            <a:r>
              <a:rPr lang="fr-FR" dirty="0" err="1" smtClean="0"/>
              <a:t>statitics</a:t>
            </a:r>
            <a:r>
              <a:rPr lang="fr-FR" dirty="0" smtClean="0"/>
              <a:t> of short </a:t>
            </a:r>
            <a:r>
              <a:rPr lang="fr-FR" dirty="0" err="1" smtClean="0"/>
              <a:t>sequence</a:t>
            </a:r>
            <a:r>
              <a:rPr lang="fr-FR" dirty="0" smtClean="0"/>
              <a:t> </a:t>
            </a:r>
            <a:r>
              <a:rPr lang="fr-FR" dirty="0" err="1" smtClean="0"/>
              <a:t>measurements</a:t>
            </a:r>
            <a:r>
              <a:rPr lang="fr-FR" dirty="0" smtClean="0"/>
              <a:t>,  has been </a:t>
            </a:r>
            <a:r>
              <a:rPr lang="fr-FR" dirty="0" err="1" smtClean="0"/>
              <a:t>characterized</a:t>
            </a:r>
            <a:r>
              <a:rPr lang="fr-FR" dirty="0" smtClean="0"/>
              <a:t> to </a:t>
            </a:r>
            <a:r>
              <a:rPr lang="fr-FR" dirty="0" err="1" smtClean="0"/>
              <a:t>be</a:t>
            </a:r>
            <a:r>
              <a:rPr lang="fr-FR" dirty="0" smtClean="0"/>
              <a:t> stable over </a:t>
            </a:r>
            <a:r>
              <a:rPr lang="fr-FR" dirty="0" err="1" smtClean="0"/>
              <a:t>period</a:t>
            </a:r>
            <a:r>
              <a:rPr lang="fr-FR" dirty="0" smtClean="0"/>
              <a:t> of </a:t>
            </a:r>
            <a:r>
              <a:rPr lang="fr-FR" dirty="0" err="1" smtClean="0"/>
              <a:t>hour</a:t>
            </a:r>
            <a:r>
              <a:rPr lang="fr-FR" dirty="0" smtClean="0"/>
              <a:t> </a:t>
            </a:r>
            <a:r>
              <a:rPr lang="fr-FR" dirty="0" err="1" smtClean="0"/>
              <a:t>when</a:t>
            </a:r>
            <a:r>
              <a:rPr lang="fr-FR" dirty="0" smtClean="0"/>
              <a:t> </a:t>
            </a:r>
            <a:r>
              <a:rPr lang="fr-FR" dirty="0" err="1" smtClean="0"/>
              <a:t>seeing</a:t>
            </a:r>
            <a:r>
              <a:rPr lang="fr-FR" dirty="0" smtClean="0"/>
              <a:t> conditions are stable </a:t>
            </a:r>
            <a:r>
              <a:rPr lang="fr-FR" dirty="0" err="1" smtClean="0"/>
              <a:t>enough</a:t>
            </a:r>
            <a:r>
              <a:rPr lang="fr-FR" dirty="0" smtClean="0"/>
              <a:t>. A relative </a:t>
            </a:r>
            <a:r>
              <a:rPr lang="fr-FR" dirty="0" err="1" smtClean="0"/>
              <a:t>accuracy</a:t>
            </a:r>
            <a:r>
              <a:rPr lang="fr-FR" dirty="0" smtClean="0"/>
              <a:t> of 2% on </a:t>
            </a:r>
            <a:r>
              <a:rPr lang="fr-FR" dirty="0" err="1" smtClean="0"/>
              <a:t>calibrated</a:t>
            </a:r>
            <a:r>
              <a:rPr lang="fr-FR" dirty="0" smtClean="0"/>
              <a:t> V² </a:t>
            </a:r>
            <a:r>
              <a:rPr lang="fr-FR" dirty="0" err="1" smtClean="0"/>
              <a:t>is</a:t>
            </a:r>
            <a:r>
              <a:rPr lang="fr-FR" dirty="0" smtClean="0"/>
              <a:t> </a:t>
            </a:r>
            <a:r>
              <a:rPr lang="fr-FR" dirty="0" err="1" smtClean="0"/>
              <a:t>usually</a:t>
            </a:r>
            <a:r>
              <a:rPr lang="fr-FR" dirty="0" smtClean="0"/>
              <a:t> </a:t>
            </a:r>
            <a:r>
              <a:rPr lang="fr-FR" dirty="0" err="1" smtClean="0"/>
              <a:t>reached</a:t>
            </a:r>
            <a:r>
              <a:rPr lang="fr-FR" dirty="0" smtClean="0"/>
              <a:t> </a:t>
            </a:r>
            <a:r>
              <a:rPr lang="fr-FR" dirty="0" err="1" smtClean="0"/>
              <a:t>under</a:t>
            </a:r>
            <a:r>
              <a:rPr lang="fr-FR" dirty="0" smtClean="0"/>
              <a:t> good </a:t>
            </a:r>
            <a:r>
              <a:rPr lang="fr-FR" dirty="0" err="1" smtClean="0"/>
              <a:t>seeing</a:t>
            </a:r>
            <a:r>
              <a:rPr lang="fr-FR" dirty="0" smtClean="0"/>
              <a:t> conditions.</a:t>
            </a:r>
          </a:p>
          <a:p>
            <a:pPr eaLnBrk="1" hangingPunct="1">
              <a:spcBef>
                <a:spcPct val="0"/>
              </a:spcBef>
            </a:pPr>
            <a:endParaRPr lang="fr-FR" dirty="0" smtClean="0"/>
          </a:p>
          <a:p>
            <a:pPr eaLnBrk="1" hangingPunct="1">
              <a:spcBef>
                <a:spcPct val="0"/>
              </a:spcBef>
            </a:pPr>
            <a:r>
              <a:rPr lang="fr-FR" dirty="0" err="1" smtClean="0"/>
              <a:t>Concerning</a:t>
            </a:r>
            <a:r>
              <a:rPr lang="fr-FR" dirty="0" smtClean="0"/>
              <a:t> </a:t>
            </a:r>
            <a:r>
              <a:rPr lang="fr-FR" dirty="0" err="1" smtClean="0"/>
              <a:t>differential</a:t>
            </a:r>
            <a:r>
              <a:rPr lang="fr-FR" dirty="0" smtClean="0"/>
              <a:t> phase </a:t>
            </a:r>
            <a:r>
              <a:rPr lang="fr-FR" dirty="0" err="1" smtClean="0"/>
              <a:t>measurements</a:t>
            </a:r>
            <a:r>
              <a:rPr lang="fr-FR" dirty="0" smtClean="0"/>
              <a:t>, a </a:t>
            </a:r>
            <a:r>
              <a:rPr lang="fr-FR" dirty="0" err="1" smtClean="0"/>
              <a:t>residual</a:t>
            </a:r>
            <a:r>
              <a:rPr lang="fr-FR" dirty="0" smtClean="0"/>
              <a:t> noise of 1 to 2° </a:t>
            </a:r>
            <a:r>
              <a:rPr lang="fr-FR" dirty="0" err="1" smtClean="0"/>
              <a:t>is</a:t>
            </a:r>
            <a:r>
              <a:rPr lang="fr-FR" dirty="0" smtClean="0"/>
              <a:t> </a:t>
            </a:r>
            <a:r>
              <a:rPr lang="fr-FR" dirty="0" err="1" smtClean="0"/>
              <a:t>obtained</a:t>
            </a:r>
            <a:r>
              <a:rPr lang="fr-FR" dirty="0" smtClean="0"/>
              <a:t>, </a:t>
            </a:r>
            <a:r>
              <a:rPr lang="fr-FR" dirty="0" err="1" smtClean="0"/>
              <a:t>delivering</a:t>
            </a:r>
            <a:r>
              <a:rPr lang="fr-FR" dirty="0" smtClean="0"/>
              <a:t> an astrometric </a:t>
            </a:r>
            <a:r>
              <a:rPr lang="fr-FR" dirty="0" err="1" smtClean="0"/>
              <a:t>precision</a:t>
            </a:r>
            <a:r>
              <a:rPr lang="fr-FR" dirty="0" smtClean="0"/>
              <a:t> </a:t>
            </a:r>
            <a:r>
              <a:rPr lang="fr-FR" dirty="0" err="1" smtClean="0"/>
              <a:t>better</a:t>
            </a:r>
            <a:r>
              <a:rPr lang="fr-FR" dirty="0" smtClean="0"/>
              <a:t> </a:t>
            </a:r>
            <a:r>
              <a:rPr lang="fr-FR" dirty="0" err="1" smtClean="0"/>
              <a:t>than</a:t>
            </a:r>
            <a:r>
              <a:rPr lang="fr-FR" dirty="0" smtClean="0"/>
              <a:t> 100 times the </a:t>
            </a:r>
            <a:r>
              <a:rPr lang="fr-FR" dirty="0" err="1" smtClean="0"/>
              <a:t>angular</a:t>
            </a:r>
            <a:r>
              <a:rPr lang="fr-FR" dirty="0" smtClean="0"/>
              <a:t> </a:t>
            </a:r>
            <a:r>
              <a:rPr lang="fr-FR" dirty="0" err="1" smtClean="0"/>
              <a:t>resolution</a:t>
            </a:r>
            <a:r>
              <a:rPr lang="fr-FR" dirty="0" smtClean="0"/>
              <a:t> of the </a:t>
            </a:r>
            <a:r>
              <a:rPr lang="fr-FR" dirty="0" err="1" smtClean="0"/>
              <a:t>baseline</a:t>
            </a:r>
            <a:r>
              <a:rPr lang="fr-FR" dirty="0" smtClean="0"/>
              <a:t>.</a:t>
            </a:r>
          </a:p>
          <a:p>
            <a:pPr eaLnBrk="1" hangingPunct="1">
              <a:spcBef>
                <a:spcPct val="0"/>
              </a:spcBef>
            </a:pPr>
            <a:endParaRPr lang="fr-FR" dirty="0" smtClean="0"/>
          </a:p>
          <a:p>
            <a:pPr eaLnBrk="1" hangingPunct="1">
              <a:spcBef>
                <a:spcPct val="0"/>
              </a:spcBef>
            </a:pPr>
            <a:r>
              <a:rPr lang="fr-FR" dirty="0" smtClean="0"/>
              <a:t>One </a:t>
            </a:r>
            <a:r>
              <a:rPr lang="fr-FR" dirty="0" err="1" smtClean="0"/>
              <a:t>should</a:t>
            </a:r>
            <a:r>
              <a:rPr lang="fr-FR" dirty="0" smtClean="0"/>
              <a:t> </a:t>
            </a:r>
            <a:r>
              <a:rPr lang="fr-FR" dirty="0" err="1" smtClean="0"/>
              <a:t>also</a:t>
            </a:r>
            <a:r>
              <a:rPr lang="fr-FR" dirty="0" smtClean="0"/>
              <a:t> note </a:t>
            </a:r>
            <a:r>
              <a:rPr lang="fr-FR" dirty="0" err="1" smtClean="0"/>
              <a:t>that</a:t>
            </a:r>
            <a:r>
              <a:rPr lang="fr-FR" dirty="0" smtClean="0"/>
              <a:t> VEGA </a:t>
            </a:r>
            <a:r>
              <a:rPr lang="fr-FR" dirty="0" err="1" smtClean="0"/>
              <a:t>is</a:t>
            </a:r>
            <a:r>
              <a:rPr lang="fr-FR" dirty="0" smtClean="0"/>
              <a:t> able to </a:t>
            </a:r>
            <a:r>
              <a:rPr lang="fr-FR" dirty="0" err="1" smtClean="0"/>
              <a:t>operate</a:t>
            </a:r>
            <a:r>
              <a:rPr lang="fr-FR" dirty="0" smtClean="0"/>
              <a:t> </a:t>
            </a:r>
            <a:r>
              <a:rPr lang="fr-FR" dirty="0" err="1" smtClean="0"/>
              <a:t>with</a:t>
            </a:r>
            <a:r>
              <a:rPr lang="fr-FR" dirty="0" smtClean="0"/>
              <a:t> </a:t>
            </a:r>
            <a:r>
              <a:rPr lang="fr-FR" dirty="0" err="1" smtClean="0"/>
              <a:t>three</a:t>
            </a:r>
            <a:r>
              <a:rPr lang="fr-FR" dirty="0" smtClean="0"/>
              <a:t> </a:t>
            </a:r>
            <a:r>
              <a:rPr lang="fr-FR" dirty="0" err="1" smtClean="0"/>
              <a:t>telescopes</a:t>
            </a:r>
            <a:r>
              <a:rPr lang="fr-FR" dirty="0" smtClean="0"/>
              <a:t>. V² </a:t>
            </a:r>
            <a:r>
              <a:rPr lang="fr-FR" dirty="0" err="1" smtClean="0"/>
              <a:t>measurements</a:t>
            </a:r>
            <a:r>
              <a:rPr lang="fr-FR" dirty="0" smtClean="0"/>
              <a:t> in 3T mode have been </a:t>
            </a:r>
            <a:r>
              <a:rPr lang="fr-FR" dirty="0" err="1" smtClean="0"/>
              <a:t>correctly</a:t>
            </a:r>
            <a:r>
              <a:rPr lang="fr-FR" dirty="0" smtClean="0"/>
              <a:t> </a:t>
            </a:r>
            <a:r>
              <a:rPr lang="fr-FR" dirty="0" err="1" smtClean="0"/>
              <a:t>characterized</a:t>
            </a:r>
            <a:r>
              <a:rPr lang="fr-FR" dirty="0" smtClean="0"/>
              <a:t>. </a:t>
            </a:r>
            <a:r>
              <a:rPr lang="fr-FR" dirty="0" err="1" smtClean="0"/>
              <a:t>Preliminary</a:t>
            </a:r>
            <a:r>
              <a:rPr lang="fr-FR" dirty="0" smtClean="0"/>
              <a:t> </a:t>
            </a:r>
            <a:r>
              <a:rPr lang="fr-FR" dirty="0" err="1" smtClean="0"/>
              <a:t>results</a:t>
            </a:r>
            <a:r>
              <a:rPr lang="fr-FR" dirty="0" smtClean="0"/>
              <a:t> on </a:t>
            </a:r>
            <a:r>
              <a:rPr lang="fr-FR" dirty="0" err="1" smtClean="0"/>
              <a:t>closure</a:t>
            </a:r>
            <a:r>
              <a:rPr lang="fr-FR" dirty="0" smtClean="0"/>
              <a:t> phase (on </a:t>
            </a:r>
            <a:r>
              <a:rPr lang="fr-FR" dirty="0" err="1" smtClean="0"/>
              <a:t>calibrators</a:t>
            </a:r>
            <a:r>
              <a:rPr lang="fr-FR" dirty="0" smtClean="0"/>
              <a:t> </a:t>
            </a:r>
            <a:r>
              <a:rPr lang="fr-FR" dirty="0" err="1" smtClean="0"/>
              <a:t>only</a:t>
            </a:r>
            <a:r>
              <a:rPr lang="fr-FR" dirty="0" smtClean="0"/>
              <a:t>) have been </a:t>
            </a:r>
            <a:r>
              <a:rPr lang="fr-FR" dirty="0" err="1" smtClean="0"/>
              <a:t>obtained</a:t>
            </a:r>
            <a:r>
              <a:rPr lang="fr-FR" dirty="0" smtClean="0"/>
              <a:t> </a:t>
            </a:r>
            <a:r>
              <a:rPr lang="fr-FR" dirty="0" err="1" smtClean="0"/>
              <a:t>showing</a:t>
            </a:r>
            <a:r>
              <a:rPr lang="fr-FR" dirty="0" smtClean="0"/>
              <a:t> a </a:t>
            </a:r>
            <a:r>
              <a:rPr lang="fr-FR" dirty="0" err="1" smtClean="0"/>
              <a:t>stability</a:t>
            </a:r>
            <a:r>
              <a:rPr lang="fr-FR" dirty="0" smtClean="0"/>
              <a:t> of about 2°. </a:t>
            </a:r>
          </a:p>
        </p:txBody>
      </p:sp>
      <p:sp>
        <p:nvSpPr>
          <p:cNvPr id="2253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A8B7CF-86EF-4271-BE34-620485502741}"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eaLnBrk="1" fontAlgn="auto" hangingPunct="1">
              <a:spcBef>
                <a:spcPts val="0"/>
              </a:spcBef>
              <a:spcAft>
                <a:spcPts val="0"/>
              </a:spcAft>
              <a:defRPr/>
            </a:pPr>
            <a:r>
              <a:rPr lang="fr-FR" dirty="0" smtClean="0"/>
              <a:t>Short </a:t>
            </a:r>
            <a:r>
              <a:rPr lang="fr-FR" dirty="0" err="1" smtClean="0"/>
              <a:t>presentation</a:t>
            </a:r>
            <a:r>
              <a:rPr lang="fr-FR" dirty="0" smtClean="0"/>
              <a:t> of the main science programs </a:t>
            </a:r>
            <a:r>
              <a:rPr lang="fr-FR" dirty="0" err="1" smtClean="0"/>
              <a:t>currently</a:t>
            </a:r>
            <a:r>
              <a:rPr lang="fr-FR" dirty="0" smtClean="0"/>
              <a:t> </a:t>
            </a:r>
            <a:r>
              <a:rPr lang="fr-FR" dirty="0" err="1" smtClean="0"/>
              <a:t>under</a:t>
            </a:r>
            <a:r>
              <a:rPr lang="fr-FR" dirty="0" smtClean="0"/>
              <a:t> investigation </a:t>
            </a:r>
            <a:r>
              <a:rPr lang="fr-FR" dirty="0" err="1" smtClean="0"/>
              <a:t>with</a:t>
            </a:r>
            <a:r>
              <a:rPr lang="fr-FR" dirty="0" smtClean="0"/>
              <a:t> VEGA:</a:t>
            </a:r>
          </a:p>
          <a:p>
            <a:pPr marL="228600" indent="-228600" eaLnBrk="1" fontAlgn="auto" hangingPunct="1">
              <a:spcBef>
                <a:spcPts val="0"/>
              </a:spcBef>
              <a:spcAft>
                <a:spcPts val="0"/>
              </a:spcAft>
              <a:buFontTx/>
              <a:buAutoNum type="arabicParenR"/>
              <a:defRPr/>
            </a:pPr>
            <a:r>
              <a:rPr lang="fr-FR" dirty="0" err="1" smtClean="0"/>
              <a:t>Results</a:t>
            </a:r>
            <a:r>
              <a:rPr lang="fr-FR" dirty="0" smtClean="0"/>
              <a:t> </a:t>
            </a:r>
            <a:r>
              <a:rPr lang="fr-FR" dirty="0" err="1" smtClean="0"/>
              <a:t>already</a:t>
            </a:r>
            <a:r>
              <a:rPr lang="fr-FR" dirty="0" smtClean="0"/>
              <a:t> </a:t>
            </a:r>
            <a:r>
              <a:rPr lang="fr-FR" dirty="0" err="1" smtClean="0"/>
              <a:t>accepted</a:t>
            </a:r>
            <a:r>
              <a:rPr lang="fr-FR" dirty="0" smtClean="0"/>
              <a:t> for publication.</a:t>
            </a:r>
            <a:r>
              <a:rPr lang="fr-FR" baseline="0" dirty="0" smtClean="0"/>
              <a:t> </a:t>
            </a:r>
            <a:r>
              <a:rPr lang="fr-FR" dirty="0" err="1" smtClean="0"/>
              <a:t>Demonstration</a:t>
            </a:r>
            <a:r>
              <a:rPr lang="fr-FR" dirty="0" smtClean="0"/>
              <a:t> of « </a:t>
            </a:r>
            <a:r>
              <a:rPr lang="fr-FR" dirty="0" err="1" smtClean="0"/>
              <a:t>faint</a:t>
            </a:r>
            <a:r>
              <a:rPr lang="fr-FR" dirty="0" smtClean="0"/>
              <a:t> » </a:t>
            </a:r>
            <a:r>
              <a:rPr lang="fr-FR" dirty="0" err="1" smtClean="0"/>
              <a:t>object</a:t>
            </a:r>
            <a:r>
              <a:rPr lang="fr-FR" dirty="0" smtClean="0"/>
              <a:t> science and </a:t>
            </a:r>
            <a:r>
              <a:rPr lang="fr-FR" dirty="0" err="1" smtClean="0"/>
              <a:t>strength</a:t>
            </a:r>
            <a:r>
              <a:rPr lang="fr-FR" dirty="0" smtClean="0"/>
              <a:t> of </a:t>
            </a:r>
            <a:r>
              <a:rPr lang="fr-FR" dirty="0" err="1" smtClean="0"/>
              <a:t>high</a:t>
            </a:r>
            <a:r>
              <a:rPr lang="fr-FR" dirty="0" smtClean="0"/>
              <a:t> spectral </a:t>
            </a:r>
            <a:r>
              <a:rPr lang="fr-FR" dirty="0" err="1" smtClean="0"/>
              <a:t>resolution</a:t>
            </a:r>
            <a:r>
              <a:rPr lang="fr-FR" dirty="0" smtClean="0"/>
              <a:t> (30000). Insister sur le group </a:t>
            </a:r>
            <a:r>
              <a:rPr lang="fr-FR" dirty="0" err="1" smtClean="0"/>
              <a:t>delay</a:t>
            </a:r>
            <a:r>
              <a:rPr lang="fr-FR" dirty="0" smtClean="0"/>
              <a:t> </a:t>
            </a:r>
            <a:r>
              <a:rPr lang="fr-FR" dirty="0" err="1" smtClean="0"/>
              <a:t>tracking</a:t>
            </a:r>
            <a:r>
              <a:rPr lang="fr-FR" dirty="0" smtClean="0"/>
              <a:t> IR qui ouvre la voie à la très haute résolution spatiale et aux objets</a:t>
            </a:r>
            <a:r>
              <a:rPr lang="fr-FR" baseline="0" dirty="0" smtClean="0"/>
              <a:t> faibles.</a:t>
            </a:r>
            <a:endParaRPr lang="fr-FR" dirty="0" smtClean="0"/>
          </a:p>
          <a:p>
            <a:pPr marL="228600" indent="-228600" eaLnBrk="1" fontAlgn="auto" hangingPunct="1">
              <a:spcBef>
                <a:spcPts val="0"/>
              </a:spcBef>
              <a:spcAft>
                <a:spcPts val="0"/>
              </a:spcAft>
              <a:buFontTx/>
              <a:buAutoNum type="arabicParenR"/>
              <a:defRPr/>
            </a:pPr>
            <a:r>
              <a:rPr lang="fr-FR" dirty="0" smtClean="0"/>
              <a:t>« </a:t>
            </a:r>
            <a:r>
              <a:rPr lang="fr-FR" dirty="0" err="1" smtClean="0"/>
              <a:t>Classical</a:t>
            </a:r>
            <a:r>
              <a:rPr lang="fr-FR" dirty="0" smtClean="0"/>
              <a:t> » </a:t>
            </a:r>
            <a:r>
              <a:rPr lang="fr-FR" dirty="0" err="1" smtClean="0"/>
              <a:t>studies</a:t>
            </a:r>
            <a:r>
              <a:rPr lang="fr-FR" dirty="0" smtClean="0"/>
              <a:t> </a:t>
            </a:r>
            <a:r>
              <a:rPr lang="fr-FR" dirty="0" err="1" smtClean="0"/>
              <a:t>with</a:t>
            </a:r>
            <a:r>
              <a:rPr lang="fr-FR" dirty="0" smtClean="0"/>
              <a:t> VEGA in medium spectral </a:t>
            </a:r>
            <a:r>
              <a:rPr lang="fr-FR" dirty="0" err="1" smtClean="0"/>
              <a:t>resolution</a:t>
            </a:r>
            <a:r>
              <a:rPr lang="fr-FR" dirty="0" smtClean="0"/>
              <a:t> and </a:t>
            </a:r>
            <a:r>
              <a:rPr lang="fr-FR" dirty="0" err="1" smtClean="0"/>
              <a:t>using</a:t>
            </a:r>
            <a:r>
              <a:rPr lang="fr-FR" dirty="0" smtClean="0"/>
              <a:t> the </a:t>
            </a:r>
            <a:r>
              <a:rPr lang="fr-FR" dirty="0" err="1" smtClean="0"/>
              <a:t>Halpha</a:t>
            </a:r>
            <a:r>
              <a:rPr lang="fr-FR" dirty="0" smtClean="0"/>
              <a:t> +</a:t>
            </a:r>
            <a:r>
              <a:rPr lang="fr-FR" dirty="0" err="1" smtClean="0"/>
              <a:t>Hbeta</a:t>
            </a:r>
            <a:r>
              <a:rPr lang="fr-FR" dirty="0" smtClean="0"/>
              <a:t> spectral </a:t>
            </a:r>
            <a:r>
              <a:rPr lang="fr-FR" dirty="0" err="1" smtClean="0"/>
              <a:t>lines</a:t>
            </a:r>
            <a:endParaRPr lang="fr-FR" dirty="0" smtClean="0"/>
          </a:p>
          <a:p>
            <a:pPr marL="228600" indent="-228600" eaLnBrk="1" fontAlgn="auto" hangingPunct="1">
              <a:spcBef>
                <a:spcPts val="0"/>
              </a:spcBef>
              <a:spcAft>
                <a:spcPts val="0"/>
              </a:spcAft>
              <a:buFontTx/>
              <a:buAutoNum type="arabicParenR"/>
              <a:defRPr/>
            </a:pPr>
            <a:r>
              <a:rPr lang="fr-FR" dirty="0" smtClean="0"/>
              <a:t>V² </a:t>
            </a:r>
            <a:r>
              <a:rPr lang="fr-FR" dirty="0" err="1" smtClean="0"/>
              <a:t>measurements</a:t>
            </a:r>
            <a:r>
              <a:rPr lang="fr-FR" dirty="0" smtClean="0"/>
              <a:t> and </a:t>
            </a:r>
            <a:r>
              <a:rPr lang="fr-FR" dirty="0" err="1" smtClean="0"/>
              <a:t>consequences</a:t>
            </a:r>
            <a:r>
              <a:rPr lang="fr-FR" dirty="0" smtClean="0"/>
              <a:t> on prototypes of </a:t>
            </a:r>
            <a:r>
              <a:rPr lang="fr-FR" dirty="0" err="1" smtClean="0"/>
              <a:t>some</a:t>
            </a:r>
            <a:r>
              <a:rPr lang="fr-FR" dirty="0" smtClean="0"/>
              <a:t> </a:t>
            </a:r>
            <a:r>
              <a:rPr lang="fr-FR" dirty="0" err="1" smtClean="0"/>
              <a:t>stellar</a:t>
            </a:r>
            <a:r>
              <a:rPr lang="fr-FR" dirty="0" smtClean="0"/>
              <a:t> classes. Start of </a:t>
            </a:r>
            <a:r>
              <a:rPr lang="fr-FR" dirty="0" err="1" smtClean="0"/>
              <a:t>observing</a:t>
            </a:r>
            <a:r>
              <a:rPr lang="fr-FR" dirty="0" smtClean="0"/>
              <a:t> programs on ‘large’ </a:t>
            </a:r>
            <a:r>
              <a:rPr lang="fr-FR" dirty="0" err="1" smtClean="0"/>
              <a:t>samples</a:t>
            </a:r>
            <a:r>
              <a:rPr lang="fr-FR" dirty="0" smtClean="0"/>
              <a:t> in a </a:t>
            </a:r>
            <a:r>
              <a:rPr lang="fr-FR" dirty="0" err="1" smtClean="0"/>
              <a:t>same</a:t>
            </a:r>
            <a:r>
              <a:rPr lang="fr-FR" dirty="0" smtClean="0"/>
              <a:t> class of stars.</a:t>
            </a:r>
          </a:p>
          <a:p>
            <a:pPr marL="228600" indent="-228600" eaLnBrk="1" fontAlgn="auto" hangingPunct="1">
              <a:spcBef>
                <a:spcPts val="0"/>
              </a:spcBef>
              <a:spcAft>
                <a:spcPts val="0"/>
              </a:spcAft>
              <a:buFontTx/>
              <a:buAutoNum type="arabicParenR"/>
              <a:defRPr/>
            </a:pPr>
            <a:r>
              <a:rPr lang="fr-FR" dirty="0" err="1" smtClean="0"/>
              <a:t>Finally</a:t>
            </a:r>
            <a:r>
              <a:rPr lang="fr-FR" dirty="0" smtClean="0"/>
              <a:t>: </a:t>
            </a:r>
            <a:r>
              <a:rPr lang="fr-FR" dirty="0" err="1" smtClean="0"/>
              <a:t>some</a:t>
            </a:r>
            <a:r>
              <a:rPr lang="fr-FR" dirty="0" smtClean="0"/>
              <a:t> programs on important hot </a:t>
            </a:r>
            <a:r>
              <a:rPr lang="fr-FR" dirty="0" err="1" smtClean="0"/>
              <a:t>targets</a:t>
            </a:r>
            <a:r>
              <a:rPr lang="fr-FR" dirty="0" smtClean="0"/>
              <a:t> as </a:t>
            </a:r>
            <a:r>
              <a:rPr lang="fr-FR" dirty="0" err="1" smtClean="0"/>
              <a:t>well</a:t>
            </a:r>
            <a:r>
              <a:rPr lang="fr-FR" dirty="0" smtClean="0"/>
              <a:t> as </a:t>
            </a:r>
            <a:r>
              <a:rPr lang="fr-FR" dirty="0" err="1" smtClean="0"/>
              <a:t>complementarity</a:t>
            </a:r>
            <a:r>
              <a:rPr lang="fr-FR" dirty="0" smtClean="0"/>
              <a:t> programs </a:t>
            </a:r>
            <a:r>
              <a:rPr lang="fr-FR" dirty="0" err="1" smtClean="0"/>
              <a:t>with</a:t>
            </a:r>
            <a:r>
              <a:rPr lang="fr-FR" dirty="0" smtClean="0"/>
              <a:t> VLTI and CHARA-IR.</a:t>
            </a:r>
          </a:p>
        </p:txBody>
      </p:sp>
      <p:sp>
        <p:nvSpPr>
          <p:cNvPr id="2355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2DFE9F-CD3D-44C8-B42D-A14E6B0449F4}" type="slidenum">
              <a:rPr lang="fr-FR" smtClean="0"/>
              <a:pPr fontAlgn="base">
                <a:spcBef>
                  <a:spcPct val="0"/>
                </a:spcBef>
                <a:spcAft>
                  <a:spcPct val="0"/>
                </a:spcAft>
                <a:defRPr/>
              </a:pPr>
              <a:t>6</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Insister sur le diamètre tout petit et la précision</a:t>
            </a:r>
            <a:r>
              <a:rPr lang="fr-FR" baseline="0" dirty="0" smtClean="0"/>
              <a:t> à mieux que 5%</a:t>
            </a:r>
          </a:p>
          <a:p>
            <a:r>
              <a:rPr lang="fr-FR" baseline="0" dirty="0" smtClean="0"/>
              <a:t>Importance de ces déterminations directes pour ces cibles </a:t>
            </a:r>
            <a:r>
              <a:rPr lang="fr-FR" baseline="0" dirty="0" err="1" smtClean="0"/>
              <a:t>astérosismo</a:t>
            </a:r>
            <a:r>
              <a:rPr lang="fr-FR" baseline="0" dirty="0" smtClean="0"/>
              <a:t>:</a:t>
            </a:r>
          </a:p>
          <a:p>
            <a:r>
              <a:rPr lang="fr-FR" baseline="0" dirty="0" smtClean="0"/>
              <a:t>Contraintes complémentaires des fréquences en terme d’évolution et de paramètres fondamentaux.</a:t>
            </a:r>
          </a:p>
          <a:p>
            <a:r>
              <a:rPr lang="fr-FR" baseline="0" dirty="0" smtClean="0"/>
              <a:t>L’amélioration de la précision des mesures (autant en </a:t>
            </a:r>
            <a:r>
              <a:rPr lang="fr-FR" baseline="0" dirty="0" err="1" smtClean="0"/>
              <a:t>astéro</a:t>
            </a:r>
            <a:r>
              <a:rPr lang="fr-FR" baseline="0" dirty="0" smtClean="0"/>
              <a:t> qu’en </a:t>
            </a:r>
            <a:r>
              <a:rPr lang="fr-FR" baseline="0" dirty="0" err="1" smtClean="0"/>
              <a:t>interféro</a:t>
            </a:r>
            <a:r>
              <a:rPr lang="fr-FR" baseline="0" dirty="0" smtClean="0"/>
              <a:t>) oblige les théoriciens à raffiner la physique à prendre en compte dans les modèles évolutifs: c’est une nouvelle page de la physique stellaire qui s’ouvre, n’ayons pas peur de le dire!</a:t>
            </a:r>
            <a:endParaRPr lang="fr-FR" dirty="0"/>
          </a:p>
        </p:txBody>
      </p:sp>
      <p:sp>
        <p:nvSpPr>
          <p:cNvPr id="4" name="Espace réservé du numéro de diapositive 3"/>
          <p:cNvSpPr>
            <a:spLocks noGrp="1"/>
          </p:cNvSpPr>
          <p:nvPr>
            <p:ph type="sldNum" sz="quarter" idx="10"/>
          </p:nvPr>
        </p:nvSpPr>
        <p:spPr/>
        <p:txBody>
          <a:bodyPr/>
          <a:lstStyle/>
          <a:p>
            <a:fld id="{FFCEE40E-5724-4DF6-89E5-76D7034EA07D}"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Nécessité de modèles 3D pour meilleure prise en compte</a:t>
            </a:r>
            <a:r>
              <a:rPr lang="fr-FR" baseline="0" dirty="0" smtClean="0"/>
              <a:t> de la convection. Perspectives fortes au-delà de HD49933 car écarts entre lois ACB standard et modèles 3D plus physiques sont nettes et la précision d’aujourd’hui avec des rayons à 2% au mieux permet une contrainte directe sur cette physique.</a:t>
            </a:r>
            <a:endParaRPr lang="fr-FR" dirty="0"/>
          </a:p>
        </p:txBody>
      </p:sp>
      <p:sp>
        <p:nvSpPr>
          <p:cNvPr id="4" name="Espace réservé du numéro de diapositive 3"/>
          <p:cNvSpPr>
            <a:spLocks noGrp="1"/>
          </p:cNvSpPr>
          <p:nvPr>
            <p:ph type="sldNum" sz="quarter" idx="10"/>
          </p:nvPr>
        </p:nvSpPr>
        <p:spPr/>
        <p:txBody>
          <a:bodyPr/>
          <a:lstStyle/>
          <a:p>
            <a:fld id="{FFCEE40E-5724-4DF6-89E5-76D7034EA07D}"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Slides</a:t>
            </a:r>
            <a:r>
              <a:rPr lang="fr-FR" dirty="0" smtClean="0"/>
              <a:t> par Philippe et Olivier</a:t>
            </a:r>
            <a:endParaRPr lang="fr-FR" dirty="0"/>
          </a:p>
        </p:txBody>
      </p:sp>
      <p:sp>
        <p:nvSpPr>
          <p:cNvPr id="4" name="Espace réservé du numéro de diapositive 3"/>
          <p:cNvSpPr>
            <a:spLocks noGrp="1"/>
          </p:cNvSpPr>
          <p:nvPr>
            <p:ph type="sldNum" sz="quarter" idx="10"/>
          </p:nvPr>
        </p:nvSpPr>
        <p:spPr/>
        <p:txBody>
          <a:bodyPr/>
          <a:lstStyle/>
          <a:p>
            <a:fld id="{FFCEE40E-5724-4DF6-89E5-76D7034EA07D}"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Montrer la couverture</a:t>
            </a:r>
            <a:r>
              <a:rPr lang="fr-FR" baseline="0" dirty="0" smtClean="0"/>
              <a:t> (</a:t>
            </a:r>
            <a:r>
              <a:rPr lang="fr-FR" baseline="0" dirty="0" err="1" smtClean="0"/>
              <a:t>u,v</a:t>
            </a:r>
            <a:r>
              <a:rPr lang="fr-FR" baseline="0" dirty="0" smtClean="0"/>
              <a:t>) VEGA (bien montrer les canaux spectraux, disons de l’ordre de 10 en MR sur </a:t>
            </a:r>
            <a:r>
              <a:rPr lang="fr-FR" baseline="0" dirty="0" err="1" smtClean="0"/>
              <a:t>algolR</a:t>
            </a:r>
            <a:r>
              <a:rPr lang="fr-FR" baseline="0" dirty="0" smtClean="0"/>
              <a:t> pour rester raisonnable et voir si on dit au que l’on a aussi </a:t>
            </a:r>
            <a:r>
              <a:rPr lang="fr-FR" baseline="0" dirty="0" err="1" smtClean="0"/>
              <a:t>Hbeta</a:t>
            </a:r>
            <a:r>
              <a:rPr lang="fr-FR" baseline="0" dirty="0" smtClean="0"/>
              <a:t>…sachant qu’</a:t>
            </a:r>
            <a:r>
              <a:rPr lang="fr-FR" baseline="0" dirty="0" err="1" smtClean="0"/>
              <a:t>algolB</a:t>
            </a:r>
            <a:r>
              <a:rPr lang="fr-FR" baseline="0" dirty="0" smtClean="0"/>
              <a:t> reste rarement utilisable. Cela dit avec les r0 que l’on a eu je pense qu’on pourra tirer quelque chose de </a:t>
            </a:r>
            <a:r>
              <a:rPr lang="fr-FR" baseline="0" dirty="0" err="1" smtClean="0"/>
              <a:t>algolB</a:t>
            </a:r>
            <a:r>
              <a:rPr lang="fr-FR" baseline="0" dirty="0" smtClean="0"/>
              <a:t> donc autant le dire)</a:t>
            </a:r>
          </a:p>
          <a:p>
            <a:r>
              <a:rPr lang="fr-FR" baseline="0" dirty="0" smtClean="0"/>
              <a:t>et MIRC (8 canaux sur la bande H)</a:t>
            </a:r>
          </a:p>
          <a:p>
            <a:r>
              <a:rPr lang="fr-FR" baseline="0" dirty="0" smtClean="0"/>
              <a:t>Le must c’est 6T simultané mais insister sur le fait que 4T parmi 6 au cours de la même nuit c’est déjà un énorme progrès! Bien différencier les deux </a:t>
            </a:r>
            <a:r>
              <a:rPr lang="fr-FR" baseline="0" dirty="0" err="1" smtClean="0"/>
              <a:t>configs</a:t>
            </a:r>
            <a:r>
              <a:rPr lang="fr-FR" baseline="0" dirty="0" smtClean="0"/>
              <a:t> VEGA successives W1W1S1S2 et W1W2E1E2</a:t>
            </a:r>
          </a:p>
          <a:p>
            <a:r>
              <a:rPr lang="fr-FR" baseline="0" dirty="0" smtClean="0"/>
              <a:t>Je sors le spectre </a:t>
            </a:r>
            <a:r>
              <a:rPr lang="fr-FR" baseline="0" dirty="0" err="1" smtClean="0"/>
              <a:t>Halpha</a:t>
            </a:r>
            <a:r>
              <a:rPr lang="fr-FR" baseline="0" dirty="0" smtClean="0"/>
              <a:t> et </a:t>
            </a:r>
            <a:r>
              <a:rPr lang="fr-FR" baseline="0" dirty="0" err="1" smtClean="0"/>
              <a:t>Hbeta</a:t>
            </a:r>
            <a:r>
              <a:rPr lang="fr-FR" baseline="0" dirty="0" smtClean="0"/>
              <a:t> de phi Per ainsi que </a:t>
            </a:r>
            <a:r>
              <a:rPr lang="fr-FR" baseline="0" dirty="0" err="1" smtClean="0"/>
              <a:t>Halpha</a:t>
            </a:r>
            <a:r>
              <a:rPr lang="fr-FR" baseline="0" dirty="0" smtClean="0"/>
              <a:t> de </a:t>
            </a:r>
            <a:r>
              <a:rPr lang="fr-FR" baseline="0" dirty="0" err="1" smtClean="0"/>
              <a:t>lam</a:t>
            </a:r>
            <a:r>
              <a:rPr lang="fr-FR" baseline="0" dirty="0" smtClean="0"/>
              <a:t> And (+ deux illustrations de la binaire phi Per avec son disque) et du disque de </a:t>
            </a:r>
            <a:r>
              <a:rPr lang="fr-FR" baseline="0" dirty="0" err="1" smtClean="0"/>
              <a:t>lam</a:t>
            </a:r>
            <a:r>
              <a:rPr lang="fr-FR" baseline="0" dirty="0" smtClean="0"/>
              <a:t> And tel que vu par MIRC actuellement.</a:t>
            </a:r>
          </a:p>
        </p:txBody>
      </p:sp>
      <p:sp>
        <p:nvSpPr>
          <p:cNvPr id="4" name="Espace réservé du numéro de diapositive 3"/>
          <p:cNvSpPr>
            <a:spLocks noGrp="1"/>
          </p:cNvSpPr>
          <p:nvPr>
            <p:ph type="sldNum" sz="quarter" idx="10"/>
          </p:nvPr>
        </p:nvSpPr>
        <p:spPr/>
        <p:txBody>
          <a:bodyPr/>
          <a:lstStyle/>
          <a:p>
            <a:fld id="{FFCEE40E-5724-4DF6-89E5-76D7034EA07D}"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A23DF94E-B7E8-4AAC-9EF2-923C4D316F1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A23DF94E-B7E8-4AAC-9EF2-923C4D316F1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A23DF94E-B7E8-4AAC-9EF2-923C4D316F1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A23DF94E-B7E8-4AAC-9EF2-923C4D316F1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A23DF94E-B7E8-4AAC-9EF2-923C4D316F1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Oct.2011 - 10 years of VLTI</a:t>
            </a:r>
            <a:endParaRPr lang="fr-FR"/>
          </a:p>
        </p:txBody>
      </p:sp>
      <p:sp>
        <p:nvSpPr>
          <p:cNvPr id="6" name="Espace réservé du pied de page 5"/>
          <p:cNvSpPr>
            <a:spLocks noGrp="1"/>
          </p:cNvSpPr>
          <p:nvPr>
            <p:ph type="ftr" sz="quarter" idx="11"/>
          </p:nvPr>
        </p:nvSpPr>
        <p:spPr/>
        <p:txBody>
          <a:bodyPr/>
          <a:lstStyle/>
          <a:p>
            <a:r>
              <a:rPr lang="fr-FR" smtClean="0"/>
              <a:t>VEGA/CHARA &amp; VISIBLE VLTI</a:t>
            </a:r>
            <a:endParaRPr lang="fr-FR"/>
          </a:p>
        </p:txBody>
      </p:sp>
      <p:sp>
        <p:nvSpPr>
          <p:cNvPr id="7" name="Espace réservé du numéro de diapositive 6"/>
          <p:cNvSpPr>
            <a:spLocks noGrp="1"/>
          </p:cNvSpPr>
          <p:nvPr>
            <p:ph type="sldNum" sz="quarter" idx="12"/>
          </p:nvPr>
        </p:nvSpPr>
        <p:spPr/>
        <p:txBody>
          <a:bodyPr/>
          <a:lstStyle/>
          <a:p>
            <a:fld id="{A23DF94E-B7E8-4AAC-9EF2-923C4D316F1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Oct.2011 - 10 years of VLTI</a:t>
            </a:r>
            <a:endParaRPr lang="fr-FR"/>
          </a:p>
        </p:txBody>
      </p:sp>
      <p:sp>
        <p:nvSpPr>
          <p:cNvPr id="8" name="Espace réservé du pied de page 7"/>
          <p:cNvSpPr>
            <a:spLocks noGrp="1"/>
          </p:cNvSpPr>
          <p:nvPr>
            <p:ph type="ftr" sz="quarter" idx="11"/>
          </p:nvPr>
        </p:nvSpPr>
        <p:spPr/>
        <p:txBody>
          <a:bodyPr/>
          <a:lstStyle/>
          <a:p>
            <a:r>
              <a:rPr lang="fr-FR" smtClean="0"/>
              <a:t>VEGA/CHARA &amp; VISIBLE VLTI</a:t>
            </a:r>
            <a:endParaRPr lang="fr-FR"/>
          </a:p>
        </p:txBody>
      </p:sp>
      <p:sp>
        <p:nvSpPr>
          <p:cNvPr id="9" name="Espace réservé du numéro de diapositive 8"/>
          <p:cNvSpPr>
            <a:spLocks noGrp="1"/>
          </p:cNvSpPr>
          <p:nvPr>
            <p:ph type="sldNum" sz="quarter" idx="12"/>
          </p:nvPr>
        </p:nvSpPr>
        <p:spPr/>
        <p:txBody>
          <a:bodyPr/>
          <a:lstStyle/>
          <a:p>
            <a:fld id="{A23DF94E-B7E8-4AAC-9EF2-923C4D316F1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Oct.2011 - 10 years of VLTI</a:t>
            </a:r>
            <a:endParaRPr lang="fr-FR"/>
          </a:p>
        </p:txBody>
      </p:sp>
      <p:sp>
        <p:nvSpPr>
          <p:cNvPr id="4" name="Espace réservé du pied de page 3"/>
          <p:cNvSpPr>
            <a:spLocks noGrp="1"/>
          </p:cNvSpPr>
          <p:nvPr>
            <p:ph type="ftr" sz="quarter" idx="11"/>
          </p:nvPr>
        </p:nvSpPr>
        <p:spPr/>
        <p:txBody>
          <a:bodyPr/>
          <a:lstStyle/>
          <a:p>
            <a:r>
              <a:rPr lang="fr-FR" smtClean="0"/>
              <a:t>VEGA/CHARA &amp; VISIBLE VLTI</a:t>
            </a:r>
            <a:endParaRPr lang="fr-FR"/>
          </a:p>
        </p:txBody>
      </p:sp>
      <p:sp>
        <p:nvSpPr>
          <p:cNvPr id="5" name="Espace réservé du numéro de diapositive 4"/>
          <p:cNvSpPr>
            <a:spLocks noGrp="1"/>
          </p:cNvSpPr>
          <p:nvPr>
            <p:ph type="sldNum" sz="quarter" idx="12"/>
          </p:nvPr>
        </p:nvSpPr>
        <p:spPr/>
        <p:txBody>
          <a:bodyPr/>
          <a:lstStyle/>
          <a:p>
            <a:fld id="{A23DF94E-B7E8-4AAC-9EF2-923C4D316F1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Oct.2011 - 10 years of VLTI</a:t>
            </a:r>
            <a:endParaRPr lang="fr-FR"/>
          </a:p>
        </p:txBody>
      </p:sp>
      <p:sp>
        <p:nvSpPr>
          <p:cNvPr id="3" name="Espace réservé du pied de page 2"/>
          <p:cNvSpPr>
            <a:spLocks noGrp="1"/>
          </p:cNvSpPr>
          <p:nvPr>
            <p:ph type="ftr" sz="quarter" idx="11"/>
          </p:nvPr>
        </p:nvSpPr>
        <p:spPr/>
        <p:txBody>
          <a:bodyPr/>
          <a:lstStyle/>
          <a:p>
            <a:r>
              <a:rPr lang="fr-FR" smtClean="0"/>
              <a:t>VEGA/CHARA &amp; VISIBLE VLTI</a:t>
            </a:r>
            <a:endParaRPr lang="fr-FR"/>
          </a:p>
        </p:txBody>
      </p:sp>
      <p:sp>
        <p:nvSpPr>
          <p:cNvPr id="4" name="Espace réservé du numéro de diapositive 3"/>
          <p:cNvSpPr>
            <a:spLocks noGrp="1"/>
          </p:cNvSpPr>
          <p:nvPr>
            <p:ph type="sldNum" sz="quarter" idx="12"/>
          </p:nvPr>
        </p:nvSpPr>
        <p:spPr/>
        <p:txBody>
          <a:bodyPr/>
          <a:lstStyle/>
          <a:p>
            <a:fld id="{A23DF94E-B7E8-4AAC-9EF2-923C4D316F1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Oct.2011 - 10 years of VLTI</a:t>
            </a:r>
            <a:endParaRPr lang="fr-FR"/>
          </a:p>
        </p:txBody>
      </p:sp>
      <p:sp>
        <p:nvSpPr>
          <p:cNvPr id="6" name="Espace réservé du pied de page 5"/>
          <p:cNvSpPr>
            <a:spLocks noGrp="1"/>
          </p:cNvSpPr>
          <p:nvPr>
            <p:ph type="ftr" sz="quarter" idx="11"/>
          </p:nvPr>
        </p:nvSpPr>
        <p:spPr/>
        <p:txBody>
          <a:bodyPr/>
          <a:lstStyle/>
          <a:p>
            <a:r>
              <a:rPr lang="fr-FR" smtClean="0"/>
              <a:t>VEGA/CHARA &amp; VISIBLE VLTI</a:t>
            </a:r>
            <a:endParaRPr lang="fr-FR"/>
          </a:p>
        </p:txBody>
      </p:sp>
      <p:sp>
        <p:nvSpPr>
          <p:cNvPr id="7" name="Espace réservé du numéro de diapositive 6"/>
          <p:cNvSpPr>
            <a:spLocks noGrp="1"/>
          </p:cNvSpPr>
          <p:nvPr>
            <p:ph type="sldNum" sz="quarter" idx="12"/>
          </p:nvPr>
        </p:nvSpPr>
        <p:spPr/>
        <p:txBody>
          <a:bodyPr/>
          <a:lstStyle/>
          <a:p>
            <a:fld id="{A23DF94E-B7E8-4AAC-9EF2-923C4D316F1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Oct.2011 - 10 years of VLTI</a:t>
            </a:r>
            <a:endParaRPr lang="fr-FR"/>
          </a:p>
        </p:txBody>
      </p:sp>
      <p:sp>
        <p:nvSpPr>
          <p:cNvPr id="6" name="Espace réservé du pied de page 5"/>
          <p:cNvSpPr>
            <a:spLocks noGrp="1"/>
          </p:cNvSpPr>
          <p:nvPr>
            <p:ph type="ftr" sz="quarter" idx="11"/>
          </p:nvPr>
        </p:nvSpPr>
        <p:spPr/>
        <p:txBody>
          <a:bodyPr/>
          <a:lstStyle/>
          <a:p>
            <a:r>
              <a:rPr lang="fr-FR" smtClean="0"/>
              <a:t>VEGA/CHARA &amp; VISIBLE VLTI</a:t>
            </a:r>
            <a:endParaRPr lang="fr-FR"/>
          </a:p>
        </p:txBody>
      </p:sp>
      <p:sp>
        <p:nvSpPr>
          <p:cNvPr id="7" name="Espace réservé du numéro de diapositive 6"/>
          <p:cNvSpPr>
            <a:spLocks noGrp="1"/>
          </p:cNvSpPr>
          <p:nvPr>
            <p:ph type="sldNum" sz="quarter" idx="12"/>
          </p:nvPr>
        </p:nvSpPr>
        <p:spPr/>
        <p:txBody>
          <a:bodyPr/>
          <a:lstStyle/>
          <a:p>
            <a:fld id="{A23DF94E-B7E8-4AAC-9EF2-923C4D316F1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778098"/>
          </a:xfrm>
          <a:prstGeom prst="rect">
            <a:avLst/>
          </a:prstGeom>
        </p:spPr>
        <p:txBody>
          <a:bodyPr vert="horz" lIns="91440" tIns="45720" rIns="91440" bIns="45720" rtlCol="0" anchor="ctr">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bg1"/>
                </a:solidFill>
              </a:defRPr>
            </a:lvl1pPr>
          </a:lstStyle>
          <a:p>
            <a:r>
              <a:rPr lang="fr-FR" smtClean="0"/>
              <a:t>Oct.2011 - 10 years of VLTI</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bg1"/>
                </a:solidFill>
              </a:defRPr>
            </a:lvl1pPr>
          </a:lstStyle>
          <a:p>
            <a:r>
              <a:rPr lang="fr-FR" smtClean="0"/>
              <a:t>VEGA/CHARA &amp; VISIBLE VLTI</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bg1"/>
                </a:solidFill>
              </a:defRPr>
            </a:lvl1pPr>
          </a:lstStyle>
          <a:p>
            <a:fld id="{A23DF94E-B7E8-4AAC-9EF2-923C4D316F1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268760"/>
            <a:ext cx="7916416" cy="1470025"/>
          </a:xfrm>
        </p:spPr>
        <p:txBody>
          <a:bodyPr>
            <a:normAutofit/>
          </a:bodyPr>
          <a:lstStyle/>
          <a:p>
            <a:r>
              <a:rPr lang="en-US" dirty="0" smtClean="0"/>
              <a:t>Unveiling the visible face of VLTI</a:t>
            </a:r>
            <a:endParaRPr lang="fr-FR" dirty="0"/>
          </a:p>
        </p:txBody>
      </p:sp>
      <p:sp>
        <p:nvSpPr>
          <p:cNvPr id="3" name="Sous-titre 2"/>
          <p:cNvSpPr>
            <a:spLocks noGrp="1"/>
          </p:cNvSpPr>
          <p:nvPr>
            <p:ph type="subTitle" idx="1"/>
          </p:nvPr>
        </p:nvSpPr>
        <p:spPr>
          <a:xfrm>
            <a:off x="1241885" y="4797152"/>
            <a:ext cx="6800800" cy="1752600"/>
          </a:xfrm>
        </p:spPr>
        <p:txBody>
          <a:bodyPr>
            <a:normAutofit/>
          </a:bodyPr>
          <a:lstStyle/>
          <a:p>
            <a:r>
              <a:rPr lang="fr-FR" dirty="0" smtClean="0"/>
              <a:t>O. Chesneau</a:t>
            </a:r>
            <a:r>
              <a:rPr lang="fr-FR" baseline="30000" dirty="0" smtClean="0"/>
              <a:t>1</a:t>
            </a:r>
            <a:r>
              <a:rPr lang="fr-FR" dirty="0" smtClean="0"/>
              <a:t>, , N. Nardetto</a:t>
            </a:r>
            <a:r>
              <a:rPr lang="fr-FR" baseline="30000" dirty="0" smtClean="0"/>
              <a:t>1</a:t>
            </a:r>
            <a:r>
              <a:rPr lang="fr-FR" dirty="0" smtClean="0"/>
              <a:t>, K. Perraut</a:t>
            </a:r>
            <a:r>
              <a:rPr lang="fr-FR" baseline="30000" dirty="0" smtClean="0"/>
              <a:t>2</a:t>
            </a:r>
            <a:r>
              <a:rPr lang="fr-FR" dirty="0" smtClean="0"/>
              <a:t>, Ph. Stee</a:t>
            </a:r>
            <a:r>
              <a:rPr lang="fr-FR" baseline="30000" dirty="0" smtClean="0"/>
              <a:t>1</a:t>
            </a:r>
            <a:r>
              <a:rPr lang="fr-FR" dirty="0" smtClean="0"/>
              <a:t>, I. Tallon-Bosc</a:t>
            </a:r>
            <a:r>
              <a:rPr lang="fr-FR" baseline="30000" dirty="0" smtClean="0"/>
              <a:t>3</a:t>
            </a:r>
          </a:p>
          <a:p>
            <a:endParaRPr lang="fr-FR" baseline="30000" dirty="0" smtClean="0"/>
          </a:p>
          <a:p>
            <a:r>
              <a:rPr lang="fr-FR" sz="2000" i="1" baseline="30000" dirty="0" smtClean="0"/>
              <a:t>1 </a:t>
            </a:r>
            <a:r>
              <a:rPr lang="fr-FR" sz="2000" i="1" dirty="0" smtClean="0"/>
              <a:t> Nice/Fizeau, </a:t>
            </a:r>
            <a:r>
              <a:rPr lang="fr-FR" sz="2000" i="1" baseline="30000" dirty="0" smtClean="0"/>
              <a:t>2</a:t>
            </a:r>
            <a:r>
              <a:rPr lang="fr-FR" sz="2000" i="1" dirty="0" smtClean="0"/>
              <a:t> Grenoble/IPAG, </a:t>
            </a:r>
            <a:r>
              <a:rPr lang="fr-FR" sz="2000" i="1" baseline="30000" dirty="0" smtClean="0"/>
              <a:t>3</a:t>
            </a:r>
            <a:r>
              <a:rPr lang="fr-FR" sz="2000" i="1" dirty="0" smtClean="0"/>
              <a:t> Lyon/CRAL</a:t>
            </a:r>
          </a:p>
          <a:p>
            <a:endParaRPr lang="fr-FR" dirty="0"/>
          </a:p>
        </p:txBody>
      </p:sp>
      <p:sp>
        <p:nvSpPr>
          <p:cNvPr id="25605" name="AutoShape 5" descr="data:image/jpg;base64,/9j/4AAQSkZJRgABAQAAAQABAAD/2wCEAAkGBhQQEBQQERQREhUWFRUWFxUUFRwZFxUcHRcfFxgTFR4XHygfHh4vGRwZIjskIygqLDgtFiA9NTAqNTIrLSkBCQoKDgwOFw8PGCwkGiUsNSkvKiw1LCotKSw2LCwuLC4pNSwpNCw0LCkpLCk1KiksKTYsLCksKSwpNSwpLDIpKf/AABEIAD0AzQMBIgACEQEDEQH/xAAbAAEAAgMBAQAAAAAAAAAAAAAABQYDBAcBAv/EADwQAAIBAwIEAggFAgMJAAAAAAECAwAEERIhBQYTMUFRBxQiIzJhcYEVQmKRoVLRJCVyMzRDc4KSscHh/8QAFwEBAQEBAAAAAAAAAAAAAAAAAAIBA//EABsRAQEAAwEBAQAAAAAAAAAAAAABAhExIUES/9oADAMBAAIRAxEAPwDuNKUoFKVhubtYlLyMFUeJoM1eM2NzUZBxCSfeJAieDyZy3zVR/wCSRWxd2yzRNG7HGMMytpIxv3Hat0zbF+OxZxk4/qxt/et6OUMMqQR5iqlLy8WBa1uFmx+WTB+weMZH/UrVF23GpbaUowaNxu0b9mHbUCNmX9Q/g7Vf5l51H6s66JStPhfE1uIw6fQjxU+Rrcrnx0KUrwmg9pULwTnK0vXeO2njkdCQyg4OxwWAPdfmMit/8Vh63q/Vj62nX0tY16f6tOc4oNulKUClKUClKUClKUClYY71Gdo1dC641IGBZc9tQG4+9ZqBSlKBSlKDHcTrGjO5wqgsT5ADJP7VSOFXZ4lcvNLtBCNQQ9h5avngEn6Y7VK+ka5KcOlx4mNT9DIAf7feqxyUxl4ffxpvIUbGO51REL/INXjy1N7pYuDXrcRd5CStuh0pGp0mQ4zlyN8Yxt23+tTHFeCiW3a3iboBsbqoI2IJBG2QcYO4ql+jLjKvG8Hsas9VQTglSBnH0wP3qx8wcwiyi6rawScInxK574B8Nt6ZT3UJxU+J8Fu7D33xIu5lhJyo85FO4HzGoeeBUzBMvF7VkOlbmL2kceBI2b/S3wsP/mJThMk8jg3EzIxAYQoihMHfTqYFm277iq3y5aC243PbxbRhWIUdlVlSQL9AzYHyxW731mtNXkvjpjuUVsqJD03U/lbOAD8w+33rqNcbuo/84eJPG7GMeGWDN/OquximfytxRvMvG1srSa6YFhEhbSPzHsq/LLED71h5c4e4jWe4cyzyKGdvyJqGenEvZVHbzOMkms3M3A1vbSa1Y6RLGVz/AEnurfZgD9qqPLXP4tunw7iivb3SaYlbSzR3H5UeNlB77ff9hzU3ufOS45oWu7YCC8gBlimjGliVGrQ+PiBG2/n9QefxczTzcZtby2gE883D4yIy2hQWB1Mx8FBB/iuscxLPPG1rbgp1FKPcN8MSsMMUHd3x2HbJ3PgaNxDlK9s+KR3XD7ZJobe0jhVXkVdYAKsinOQ+MHJGO9B8v6Z5YoZ0ntUS7imWEx6yI/az7bNuQBpPn3G/lLXvpBubO0M13b27SPJHHbC2m1xzlgc7kZUDH3yMVAcP5VvgLu+ubCG5e7lXXZtKoKxjJ1qSSuoNpA3zgE7VDH0YXT282ES2/wAQktvYyXAb2cEOpYHYkEAb747jY0Fsk9KFzbSy295BaiUW8s0fQm1rqRC5il8VOAd/lWjL6XL9bZL82EYtCUUyGQ5JzhmUd9OrIBx4d617W0JWewi4Va2Mz20wyZ42mZjGdKp3O/6j2yas3DeW9fAF4bOUSU25TTrU6ZASybgkbNpoM3MfP8kN3bWlnAt000LTka9J0BSy6fDJwe/yqLufSHf2s0CXlpbKtwxjQRT6mVz8KyeHcjP3qA5Z5Gv2ivHmKx3XqiWtt71CQq41YKE6fZULn9RrUg5Buv8ABMvDktTBNEZ5mnRnmwwLSH2tlGCe+cnYYoN/k3nS9hm4hNcprgimZrgtPqNsQGxFAp+IFgF2x4VJSelK/jt04jNYRLZOwwVmJlCk4DkYxv8AQZ28wa1DydfC44lZCFDBfyNILnqr7se06EpnUfaKqRjz3Na9xwzilzw+Pgr28EKqUR7k3CFSiNlcKDqz28N8eGdg2ZObIrW84teW9rF1I4rd+qZH98JCnxDsvcH2fKt4+lW7WNZHsQvrJRbJTJgyk7M0n9K/CRsM6h9ai+K8gXWeLCKIMk0NtHAeog6nTMYI3bY4U98VKc6clS3Vlw9Y1jkntEjD2zSBeoOmodAwOxyvmNid6CY5X57mlvm4deRQJMIzIrW8vUQgd0bO6t/b6Zu9UXkTh7xS4/CYeHRhDmTqI8rNkYUacnTjO5PgKvVB4xxWMTjOKyMuRio27gYbgah8v/dBh5p4Obq1lgH50IHyYe0jf9wFch5K5oPD7v3wKqcxTLjdCD3x+lv4JrrC8XZNtiPI1R/SBy2l4Tc266LjADqSNEwGw3/K4GwPYjY+BF4ZSeXicp9iL5u4IbSb12yfVAzdQNGcmBicnOP+GScg9hkg+GdjmbiFxf8ADY7qSPS1u514BGuNlx19PgA2M+GMntVU4DzpdcNdo17dngmXb9u6/bb611Hkn0lfiU3q5tmQhCzurBo1HYZyAdztiullk31EylumW25hE9lZzRrJLLsNCLliU2cDw05A9o7fOvm3QcLjuOJXzKbiYk9NTkDxWBD4ntk9sLVnvLeVBi1SAEjBaQkBQOwCqMkfLKioy05JVphc3sjXkw+HWAsUf/LjGw+pya5SxfqB9HXLMjSNxK6BDyFmjU9/a3aQg9u+APL7V0SlKy3bZNFY5IFYgsqkqcqSASp8x5VkpWNVrjdxd+sKkS+6D2x1KB26mZRIScj2QPhB2JzWK1uL2S0uDKFSXQOn0wFIbBzpOo5GcYyAe+atVKCC4LfXL3EqzRhIgD0ztnIdlxkHcFQp3AO9Q3BbB4MxS2ZuZOq5N4Om2vU5KyN1SHBUEDAyBp2q7UxQc4/BZfUWszahpySvr2oaS5ORdlv9sGB3wBjIxnG9Tlry2q8UMpiiKC0jXXoXeQSsxbGPixg5q10oKP6P+GSW6oklvKjBHBkKwaPjzsye9Ofn963ZY7i4uejOmbYm5RwABG6aQI8nVqJ752G+cZG9WulBz88Fuur+KAKJxNgQY9v1fV0vVdWrT8Pve3x+OKyCzaa9M0/D30RTe6VBDp1A/wC9TEsGZtyQMYHfdtxe8V7ig563CpxZycNEJIa6dhc6h0tL3PX1EfHkA6cYxkd8V5dcrSmSafSD/mSSiMKoeRMxjUkvxrjBOMgEKQdjXQ6UClKUClKUGKa1R/iVT9RWlLy/C35SPoxqSpQU7jvIsFyugxBvJnJJX/RjBH71u8mctLw+Iwoq4J1a8e2x/WfH5VZKU2PK9pSgUpSgUpSgUpSgUpSgUpSgUpSgUpSgUpSgUpSg/9k="/>
          <p:cNvSpPr>
            <a:spLocks noChangeAspect="1" noChangeArrowheads="1"/>
          </p:cNvSpPr>
          <p:nvPr/>
        </p:nvSpPr>
        <p:spPr bwMode="auto">
          <a:xfrm>
            <a:off x="155575" y="-274638"/>
            <a:ext cx="1952625" cy="5810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5607" name="Picture 7" descr="http://www.observatorium.fr/images/logoOCA.jpg"/>
          <p:cNvPicPr>
            <a:picLocks noChangeAspect="1" noChangeArrowheads="1"/>
          </p:cNvPicPr>
          <p:nvPr/>
        </p:nvPicPr>
        <p:blipFill>
          <a:blip r:embed="rId2" cstate="print"/>
          <a:srcRect/>
          <a:stretch>
            <a:fillRect/>
          </a:stretch>
        </p:blipFill>
        <p:spPr bwMode="auto">
          <a:xfrm>
            <a:off x="1" y="0"/>
            <a:ext cx="2483768" cy="764704"/>
          </a:xfrm>
          <a:prstGeom prst="rect">
            <a:avLst/>
          </a:prstGeom>
          <a:noFill/>
          <a:ln>
            <a:solidFill>
              <a:schemeClr val="tx2"/>
            </a:solidFill>
          </a:ln>
        </p:spPr>
      </p:pic>
      <p:pic>
        <p:nvPicPr>
          <p:cNvPr id="25609" name="Picture 9" descr="http://www.chara.gsu.edu/CHARA/logo.jpg"/>
          <p:cNvPicPr>
            <a:picLocks noChangeAspect="1" noChangeArrowheads="1"/>
          </p:cNvPicPr>
          <p:nvPr/>
        </p:nvPicPr>
        <p:blipFill>
          <a:blip r:embed="rId3" cstate="print"/>
          <a:srcRect/>
          <a:stretch>
            <a:fillRect/>
          </a:stretch>
        </p:blipFill>
        <p:spPr bwMode="auto">
          <a:xfrm>
            <a:off x="6709350" y="0"/>
            <a:ext cx="814978" cy="836712"/>
          </a:xfrm>
          <a:prstGeom prst="rect">
            <a:avLst/>
          </a:prstGeom>
          <a:noFill/>
          <a:ln>
            <a:solidFill>
              <a:schemeClr val="tx2"/>
            </a:solidFill>
          </a:ln>
        </p:spPr>
      </p:pic>
      <p:pic>
        <p:nvPicPr>
          <p:cNvPr id="25611" name="Picture 11" descr="http://t3.gstatic.com/images?q=tbn:ANd9GcSeEND6V6U6W1uufT28V7ypwkgZ24qUXyyBVlcYj70QZZeJ5LfY"/>
          <p:cNvPicPr>
            <a:picLocks noChangeAspect="1" noChangeArrowheads="1"/>
          </p:cNvPicPr>
          <p:nvPr/>
        </p:nvPicPr>
        <p:blipFill>
          <a:blip r:embed="rId4" cstate="print"/>
          <a:srcRect/>
          <a:stretch>
            <a:fillRect/>
          </a:stretch>
        </p:blipFill>
        <p:spPr bwMode="auto">
          <a:xfrm>
            <a:off x="7524328" y="0"/>
            <a:ext cx="1619672" cy="846410"/>
          </a:xfrm>
          <a:prstGeom prst="rect">
            <a:avLst/>
          </a:prstGeom>
          <a:noFill/>
          <a:ln>
            <a:solidFill>
              <a:schemeClr val="tx2"/>
            </a:solidFill>
          </a:ln>
        </p:spPr>
      </p:pic>
      <p:pic>
        <p:nvPicPr>
          <p:cNvPr id="25613" name="Picture 13" descr="http://iram.fr/IRAMFR/IS/IS2002/html_2/img556.png"/>
          <p:cNvPicPr>
            <a:picLocks noChangeAspect="1" noChangeArrowheads="1"/>
          </p:cNvPicPr>
          <p:nvPr/>
        </p:nvPicPr>
        <p:blipFill>
          <a:blip r:embed="rId5" cstate="print"/>
          <a:srcRect l="48383"/>
          <a:stretch>
            <a:fillRect/>
          </a:stretch>
        </p:blipFill>
        <p:spPr bwMode="auto">
          <a:xfrm>
            <a:off x="5004048" y="2988170"/>
            <a:ext cx="3148572" cy="656854"/>
          </a:xfrm>
          <a:prstGeom prst="ellipse">
            <a:avLst/>
          </a:prstGeom>
          <a:ln w="63500" cap="rnd">
            <a:solidFill>
              <a:srgbClr val="333333"/>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a:contourClr>
              <a:srgbClr val="333333"/>
            </a:contourClr>
          </a:sp3d>
        </p:spPr>
      </p:pic>
      <p:pic>
        <p:nvPicPr>
          <p:cNvPr id="12" name="Image 11" descr="Franges GI2T haute dispersion.tif"/>
          <p:cNvPicPr>
            <a:picLocks noChangeAspect="1"/>
          </p:cNvPicPr>
          <p:nvPr/>
        </p:nvPicPr>
        <p:blipFill>
          <a:blip r:embed="rId6" cstate="print"/>
          <a:stretch>
            <a:fillRect/>
          </a:stretch>
        </p:blipFill>
        <p:spPr>
          <a:xfrm>
            <a:off x="763528" y="2932552"/>
            <a:ext cx="3520440" cy="856488"/>
          </a:xfrm>
          <a:prstGeom prst="ellipse">
            <a:avLst/>
          </a:prstGeom>
          <a:ln w="63500" cap="rnd">
            <a:solidFill>
              <a:srgbClr val="333333"/>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347864" y="4041776"/>
            <a:ext cx="2194832" cy="523220"/>
          </a:xfrm>
          <a:prstGeom prst="rect">
            <a:avLst/>
          </a:prstGeom>
          <a:solidFill>
            <a:schemeClr val="bg1"/>
          </a:solidFill>
        </p:spPr>
        <p:txBody>
          <a:bodyPr wrap="none">
            <a:spAutoFit/>
          </a:bodyPr>
          <a:lstStyle/>
          <a:p>
            <a:r>
              <a:rPr lang="fr-FR" sz="2800" dirty="0">
                <a:solidFill>
                  <a:prstClr val="black">
                    <a:tint val="75000"/>
                  </a:prstClr>
                </a:solidFill>
              </a:rPr>
              <a:t>D. Mourard</a:t>
            </a:r>
            <a:r>
              <a:rPr lang="fr-FR" sz="2800" baseline="30000" dirty="0">
                <a:solidFill>
                  <a:prstClr val="black">
                    <a:tint val="75000"/>
                  </a:prstClr>
                </a:solidFill>
              </a:rPr>
              <a:t>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A23DF94E-B7E8-4AAC-9EF2-923C4D316F19}" type="slidenum">
              <a:rPr lang="fr-FR" smtClean="0"/>
              <a:pPr/>
              <a:t>10</a:t>
            </a:fld>
            <a:endParaRPr lang="fr-FR"/>
          </a:p>
        </p:txBody>
      </p:sp>
      <p:sp>
        <p:nvSpPr>
          <p:cNvPr id="7" name="Rectangle 6"/>
          <p:cNvSpPr/>
          <p:nvPr/>
        </p:nvSpPr>
        <p:spPr>
          <a:xfrm>
            <a:off x="251520" y="836712"/>
            <a:ext cx="4572000" cy="646331"/>
          </a:xfrm>
          <a:prstGeom prst="rect">
            <a:avLst/>
          </a:prstGeom>
        </p:spPr>
        <p:txBody>
          <a:bodyPr>
            <a:spAutoFit/>
          </a:bodyPr>
          <a:lstStyle/>
          <a:p>
            <a:r>
              <a:rPr lang="fr-FR" dirty="0" err="1" smtClean="0">
                <a:solidFill>
                  <a:srgbClr val="FF0000"/>
                </a:solidFill>
                <a:latin typeface="+mj-lt"/>
                <a:cs typeface="Symbol" charset="2"/>
              </a:rPr>
              <a:t>Rigel</a:t>
            </a:r>
            <a:r>
              <a:rPr lang="fr-FR" dirty="0" smtClean="0">
                <a:solidFill>
                  <a:srgbClr val="FF0000"/>
                </a:solidFill>
                <a:latin typeface="Symbol" charset="2"/>
                <a:cs typeface="Symbol" charset="2"/>
              </a:rPr>
              <a:t> </a:t>
            </a:r>
            <a:r>
              <a:rPr lang="fr-FR" dirty="0" err="1" smtClean="0">
                <a:solidFill>
                  <a:schemeClr val="bg1"/>
                </a:solidFill>
              </a:rPr>
              <a:t>observed</a:t>
            </a:r>
            <a:r>
              <a:rPr lang="fr-FR" dirty="0" smtClean="0">
                <a:solidFill>
                  <a:schemeClr val="bg1"/>
                </a:solidFill>
              </a:rPr>
              <a:t> </a:t>
            </a:r>
            <a:r>
              <a:rPr lang="fr-FR" dirty="0">
                <a:solidFill>
                  <a:schemeClr val="bg1"/>
                </a:solidFill>
              </a:rPr>
              <a:t>by AMBER and VEGA</a:t>
            </a:r>
          </a:p>
          <a:p>
            <a:r>
              <a:rPr lang="fr-FR" dirty="0" smtClean="0">
                <a:solidFill>
                  <a:schemeClr val="bg1"/>
                </a:solidFill>
              </a:rPr>
              <a:t>High </a:t>
            </a:r>
            <a:r>
              <a:rPr lang="fr-FR" dirty="0">
                <a:solidFill>
                  <a:schemeClr val="bg1"/>
                </a:solidFill>
              </a:rPr>
              <a:t>spectral </a:t>
            </a:r>
            <a:r>
              <a:rPr lang="fr-FR" dirty="0" err="1">
                <a:solidFill>
                  <a:schemeClr val="bg1"/>
                </a:solidFill>
              </a:rPr>
              <a:t>resolution</a:t>
            </a:r>
            <a:r>
              <a:rPr lang="fr-FR" dirty="0">
                <a:solidFill>
                  <a:schemeClr val="bg1"/>
                </a:solidFill>
              </a:rPr>
              <a:t> (</a:t>
            </a:r>
            <a:r>
              <a:rPr lang="fr-FR" dirty="0" smtClean="0">
                <a:solidFill>
                  <a:schemeClr val="bg1"/>
                </a:solidFill>
              </a:rPr>
              <a:t>R=30000/12000</a:t>
            </a:r>
            <a:r>
              <a:rPr lang="fr-FR" dirty="0">
                <a:solidFill>
                  <a:schemeClr val="bg1"/>
                </a:solidFill>
              </a:rPr>
              <a:t>)</a:t>
            </a:r>
          </a:p>
        </p:txBody>
      </p:sp>
      <p:pic>
        <p:nvPicPr>
          <p:cNvPr id="8"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972" t="4312" r="-39" b="50107"/>
          <a:stretch/>
        </p:blipFill>
        <p:spPr bwMode="auto">
          <a:xfrm>
            <a:off x="0" y="2060848"/>
            <a:ext cx="331471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14715" y="3932283"/>
            <a:ext cx="5686038" cy="2373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Groupe 8"/>
          <p:cNvGrpSpPr/>
          <p:nvPr/>
        </p:nvGrpSpPr>
        <p:grpSpPr>
          <a:xfrm>
            <a:off x="6333753" y="3932283"/>
            <a:ext cx="2667000" cy="2603500"/>
            <a:chOff x="6333753" y="1225905"/>
            <a:chExt cx="2667000" cy="2603500"/>
          </a:xfrm>
        </p:grpSpPr>
        <p:pic>
          <p:nvPicPr>
            <p:cNvPr id="12"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3753" y="1225905"/>
              <a:ext cx="2667000" cy="260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 Box 10"/>
            <p:cNvSpPr txBox="1">
              <a:spLocks noChangeArrowheads="1"/>
            </p:cNvSpPr>
            <p:nvPr/>
          </p:nvSpPr>
          <p:spPr bwMode="auto">
            <a:xfrm>
              <a:off x="6984529" y="1268760"/>
              <a:ext cx="201622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fr-FR" sz="1200" dirty="0"/>
                <a:t>Harries et al. 1995,  </a:t>
              </a:r>
              <a:endParaRPr lang="fr-FR" sz="1200" dirty="0" smtClean="0"/>
            </a:p>
            <a:p>
              <a:r>
                <a:rPr lang="fr-FR" sz="1200" dirty="0" err="1" smtClean="0"/>
                <a:t>Dessart</a:t>
              </a:r>
              <a:r>
                <a:rPr lang="fr-FR" sz="1200" dirty="0" smtClean="0"/>
                <a:t> </a:t>
              </a:r>
              <a:r>
                <a:rPr lang="fr-FR" sz="1200" dirty="0"/>
                <a:t>&amp; </a:t>
              </a:r>
              <a:r>
                <a:rPr lang="fr-FR" sz="1200" dirty="0" err="1"/>
                <a:t>Chesneau</a:t>
              </a:r>
              <a:r>
                <a:rPr lang="fr-FR" sz="1200" dirty="0"/>
                <a:t> 2000</a:t>
              </a:r>
            </a:p>
          </p:txBody>
        </p:sp>
      </p:grpSp>
      <p:grpSp>
        <p:nvGrpSpPr>
          <p:cNvPr id="15" name="Groupe 14"/>
          <p:cNvGrpSpPr/>
          <p:nvPr/>
        </p:nvGrpSpPr>
        <p:grpSpPr>
          <a:xfrm>
            <a:off x="5292080" y="230518"/>
            <a:ext cx="3581201" cy="3660657"/>
            <a:chOff x="5292080" y="230518"/>
            <a:chExt cx="3581201" cy="3660657"/>
          </a:xfrm>
        </p:grpSpPr>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2080" y="230518"/>
              <a:ext cx="3581201" cy="3660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7211017" y="1628800"/>
              <a:ext cx="1563248" cy="276999"/>
            </a:xfrm>
            <a:prstGeom prst="rect">
              <a:avLst/>
            </a:prstGeom>
          </p:spPr>
          <p:txBody>
            <a:bodyPr wrap="none">
              <a:spAutoFit/>
            </a:bodyPr>
            <a:lstStyle/>
            <a:p>
              <a:r>
                <a:rPr lang="fr-FR" sz="1200" dirty="0" err="1" smtClean="0"/>
                <a:t>Chesneau</a:t>
              </a:r>
              <a:r>
                <a:rPr lang="fr-FR" sz="1200" dirty="0" smtClean="0"/>
                <a:t> et al. 2010</a:t>
              </a:r>
              <a:endParaRPr lang="en-US" sz="1200" dirty="0"/>
            </a:p>
          </p:txBody>
        </p:sp>
      </p:grpSp>
      <p:sp>
        <p:nvSpPr>
          <p:cNvPr id="16" name="Titre 1"/>
          <p:cNvSpPr>
            <a:spLocks noGrp="1"/>
          </p:cNvSpPr>
          <p:nvPr>
            <p:ph type="title"/>
          </p:nvPr>
        </p:nvSpPr>
        <p:spPr>
          <a:xfrm>
            <a:off x="-36512" y="-99392"/>
            <a:ext cx="5400600" cy="778098"/>
          </a:xfrm>
        </p:spPr>
        <p:txBody>
          <a:bodyPr/>
          <a:lstStyle/>
          <a:p>
            <a:r>
              <a:rPr lang="en-US" dirty="0" smtClean="0"/>
              <a:t>CHARA&amp;VLTI: 2</a:t>
            </a:r>
            <a:r>
              <a:rPr lang="en-US" baseline="30000" dirty="0" smtClean="0"/>
              <a:t>nd</a:t>
            </a:r>
            <a:r>
              <a:rPr lang="en-US" dirty="0" smtClean="0"/>
              <a:t> example</a:t>
            </a:r>
            <a:endParaRPr lang="en-US" dirty="0"/>
          </a:p>
        </p:txBody>
      </p:sp>
    </p:spTree>
    <p:extLst>
      <p:ext uri="{BB962C8B-B14F-4D97-AF65-F5344CB8AC3E}">
        <p14:creationId xmlns:p14="http://schemas.microsoft.com/office/powerpoint/2010/main" xmlns="" val="244454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536" y="-13394"/>
            <a:ext cx="7139136" cy="778098"/>
          </a:xfrm>
        </p:spPr>
        <p:txBody>
          <a:bodyPr/>
          <a:lstStyle/>
          <a:p>
            <a:r>
              <a:rPr lang="fr-FR" dirty="0" smtClean="0"/>
              <a:t>Perspectives of spectral </a:t>
            </a:r>
            <a:r>
              <a:rPr lang="fr-FR" dirty="0" err="1" smtClean="0"/>
              <a:t>imaging</a:t>
            </a:r>
            <a:endParaRPr lang="fr-FR" dirty="0"/>
          </a:p>
        </p:txBody>
      </p:sp>
      <p:sp>
        <p:nvSpPr>
          <p:cNvPr id="3" name="Espace réservé du contenu 2"/>
          <p:cNvSpPr>
            <a:spLocks noGrp="1"/>
          </p:cNvSpPr>
          <p:nvPr>
            <p:ph idx="1"/>
          </p:nvPr>
        </p:nvSpPr>
        <p:spPr>
          <a:xfrm>
            <a:off x="35496" y="908720"/>
            <a:ext cx="8229600" cy="4713387"/>
          </a:xfrm>
        </p:spPr>
        <p:txBody>
          <a:bodyPr>
            <a:normAutofit/>
          </a:bodyPr>
          <a:lstStyle/>
          <a:p>
            <a:pPr>
              <a:buNone/>
            </a:pPr>
            <a:r>
              <a:rPr lang="fr-FR" sz="1800" dirty="0" err="1" smtClean="0"/>
              <a:t>October</a:t>
            </a:r>
            <a:r>
              <a:rPr lang="fr-FR" sz="1800" dirty="0" smtClean="0"/>
              <a:t> 18</a:t>
            </a:r>
            <a:r>
              <a:rPr lang="fr-FR" sz="1800" baseline="30000" dirty="0" smtClean="0"/>
              <a:t>th</a:t>
            </a:r>
            <a:r>
              <a:rPr lang="fr-FR" sz="1800" dirty="0" smtClean="0"/>
              <a:t> and 19</a:t>
            </a:r>
            <a:r>
              <a:rPr lang="fr-FR" sz="1800" baseline="30000" dirty="0" smtClean="0"/>
              <a:t>th</a:t>
            </a:r>
            <a:r>
              <a:rPr lang="fr-FR" sz="1800" dirty="0" smtClean="0"/>
              <a:t> on CHARA   </a:t>
            </a:r>
            <a:r>
              <a:rPr lang="fr-FR" sz="1800" dirty="0" smtClean="0">
                <a:latin typeface="Symbol" pitchFamily="18" charset="2"/>
              </a:rPr>
              <a:t>f </a:t>
            </a:r>
            <a:r>
              <a:rPr lang="fr-FR" sz="1800" dirty="0" err="1" smtClean="0"/>
              <a:t>Persei</a:t>
            </a:r>
            <a:endParaRPr lang="fr-FR" sz="1800" dirty="0" smtClean="0"/>
          </a:p>
          <a:p>
            <a:pPr>
              <a:buNone/>
            </a:pPr>
            <a:r>
              <a:rPr lang="fr-FR" sz="1800" dirty="0"/>
              <a:t>	</a:t>
            </a:r>
            <a:r>
              <a:rPr lang="fr-FR" sz="1800" dirty="0" smtClean="0"/>
              <a:t>MIRC 6T @ 1.6µm, VEGA 4T @ 656-487nm</a:t>
            </a:r>
            <a:endParaRPr lang="fr-FR" sz="1800" baseline="30000" dirty="0"/>
          </a:p>
        </p:txBody>
      </p:sp>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A23DF94E-B7E8-4AAC-9EF2-923C4D316F19}" type="slidenum">
              <a:rPr lang="fr-FR" smtClean="0"/>
              <a:pPr/>
              <a:t>11</a:t>
            </a:fld>
            <a:endParaRPr lang="fr-FR"/>
          </a:p>
        </p:txBody>
      </p:sp>
      <p:pic>
        <p:nvPicPr>
          <p:cNvPr id="8" name="Image 7" descr="phi-Per.jpg"/>
          <p:cNvPicPr>
            <a:picLocks noChangeAspect="1"/>
          </p:cNvPicPr>
          <p:nvPr/>
        </p:nvPicPr>
        <p:blipFill>
          <a:blip r:embed="rId3" cstate="print"/>
          <a:stretch>
            <a:fillRect/>
          </a:stretch>
        </p:blipFill>
        <p:spPr>
          <a:xfrm>
            <a:off x="6732240" y="332656"/>
            <a:ext cx="2178394" cy="1728192"/>
          </a:xfrm>
          <a:prstGeom prst="rect">
            <a:avLst/>
          </a:prstGeom>
        </p:spPr>
      </p:pic>
      <p:grpSp>
        <p:nvGrpSpPr>
          <p:cNvPr id="17" name="Groupe 16"/>
          <p:cNvGrpSpPr/>
          <p:nvPr/>
        </p:nvGrpSpPr>
        <p:grpSpPr>
          <a:xfrm>
            <a:off x="6444208" y="2204864"/>
            <a:ext cx="1872208" cy="1872208"/>
            <a:chOff x="4788024" y="1916832"/>
            <a:chExt cx="2150831" cy="2143324"/>
          </a:xfrm>
        </p:grpSpPr>
        <p:pic>
          <p:nvPicPr>
            <p:cNvPr id="8195" name="Picture 3"/>
            <p:cNvPicPr>
              <a:picLocks noChangeAspect="1" noChangeArrowheads="1"/>
            </p:cNvPicPr>
            <p:nvPr/>
          </p:nvPicPr>
          <p:blipFill>
            <a:blip r:embed="rId4" cstate="print"/>
            <a:srcRect/>
            <a:stretch>
              <a:fillRect/>
            </a:stretch>
          </p:blipFill>
          <p:spPr bwMode="auto">
            <a:xfrm>
              <a:off x="4788024" y="1916832"/>
              <a:ext cx="2150831" cy="2143324"/>
            </a:xfrm>
            <a:prstGeom prst="rect">
              <a:avLst/>
            </a:prstGeom>
            <a:noFill/>
            <a:ln w="9525">
              <a:noFill/>
              <a:miter lim="800000"/>
              <a:headEnd/>
              <a:tailEnd/>
            </a:ln>
          </p:spPr>
        </p:pic>
        <p:sp>
          <p:nvSpPr>
            <p:cNvPr id="12" name="ZoneTexte 11"/>
            <p:cNvSpPr txBox="1"/>
            <p:nvPr/>
          </p:nvSpPr>
          <p:spPr>
            <a:xfrm>
              <a:off x="5148064" y="3429000"/>
              <a:ext cx="1393330" cy="369332"/>
            </a:xfrm>
            <a:prstGeom prst="rect">
              <a:avLst/>
            </a:prstGeom>
            <a:noFill/>
          </p:spPr>
          <p:txBody>
            <a:bodyPr wrap="none" rtlCol="0">
              <a:spAutoFit/>
            </a:bodyPr>
            <a:lstStyle/>
            <a:p>
              <a:r>
                <a:rPr lang="fr-FR" dirty="0" smtClean="0"/>
                <a:t>H</a:t>
              </a:r>
              <a:r>
                <a:rPr lang="fr-FR" dirty="0" smtClean="0">
                  <a:latin typeface="Symbol" pitchFamily="18" charset="2"/>
                </a:rPr>
                <a:t>a, </a:t>
              </a:r>
              <a:r>
                <a:rPr lang="fr-FR" dirty="0" smtClean="0"/>
                <a:t>R=6000</a:t>
              </a:r>
              <a:endParaRPr lang="fr-FR" dirty="0">
                <a:latin typeface="Symbol" pitchFamily="18" charset="2"/>
              </a:endParaRPr>
            </a:p>
          </p:txBody>
        </p:sp>
      </p:grpSp>
      <p:pic>
        <p:nvPicPr>
          <p:cNvPr id="14" name="Image 13" descr="uv_coverage_phiPer_E2E1W2W1.png"/>
          <p:cNvPicPr>
            <a:picLocks noChangeAspect="1"/>
          </p:cNvPicPr>
          <p:nvPr/>
        </p:nvPicPr>
        <p:blipFill>
          <a:blip r:embed="rId5" cstate="print"/>
          <a:stretch>
            <a:fillRect/>
          </a:stretch>
        </p:blipFill>
        <p:spPr>
          <a:xfrm>
            <a:off x="2411760" y="3933056"/>
            <a:ext cx="2160000" cy="2160000"/>
          </a:xfrm>
          <a:prstGeom prst="rect">
            <a:avLst/>
          </a:prstGeom>
        </p:spPr>
      </p:pic>
      <p:pic>
        <p:nvPicPr>
          <p:cNvPr id="15" name="Image 14" descr="uv_coverage_phiPer_MIRC6T.png"/>
          <p:cNvPicPr>
            <a:picLocks noChangeAspect="1"/>
          </p:cNvPicPr>
          <p:nvPr/>
        </p:nvPicPr>
        <p:blipFill>
          <a:blip r:embed="rId6" cstate="print"/>
          <a:stretch>
            <a:fillRect/>
          </a:stretch>
        </p:blipFill>
        <p:spPr>
          <a:xfrm>
            <a:off x="1259872" y="1700808"/>
            <a:ext cx="2160000" cy="2160000"/>
          </a:xfrm>
          <a:prstGeom prst="rect">
            <a:avLst/>
          </a:prstGeom>
        </p:spPr>
      </p:pic>
      <p:pic>
        <p:nvPicPr>
          <p:cNvPr id="16" name="Image 15" descr="uv_coverage_phiPer_S2S1W2W1.png"/>
          <p:cNvPicPr>
            <a:picLocks noChangeAspect="1"/>
          </p:cNvPicPr>
          <p:nvPr/>
        </p:nvPicPr>
        <p:blipFill>
          <a:blip r:embed="rId7" cstate="print"/>
          <a:stretch>
            <a:fillRect/>
          </a:stretch>
        </p:blipFill>
        <p:spPr>
          <a:xfrm>
            <a:off x="107744" y="3933056"/>
            <a:ext cx="2160000" cy="2160000"/>
          </a:xfrm>
          <a:prstGeom prst="rect">
            <a:avLst/>
          </a:prstGeom>
        </p:spPr>
      </p:pic>
      <p:pic>
        <p:nvPicPr>
          <p:cNvPr id="13" name="Image 12" descr="uv_coverage_Mirc6T_Vega4T.png"/>
          <p:cNvPicPr>
            <a:picLocks noChangeAspect="1"/>
          </p:cNvPicPr>
          <p:nvPr/>
        </p:nvPicPr>
        <p:blipFill>
          <a:blip r:embed="rId8" cstate="print"/>
          <a:stretch>
            <a:fillRect/>
          </a:stretch>
        </p:blipFill>
        <p:spPr>
          <a:xfrm>
            <a:off x="107504" y="1700808"/>
            <a:ext cx="4464496" cy="4464496"/>
          </a:xfrm>
          <a:prstGeom prst="rect">
            <a:avLst/>
          </a:prstGeom>
        </p:spPr>
      </p:pic>
      <p:pic>
        <p:nvPicPr>
          <p:cNvPr id="1026" name="Picture 2"/>
          <p:cNvPicPr>
            <a:picLocks noChangeAspect="1" noChangeArrowheads="1"/>
          </p:cNvPicPr>
          <p:nvPr/>
        </p:nvPicPr>
        <p:blipFill>
          <a:blip r:embed="rId9" cstate="print"/>
          <a:srcRect/>
          <a:stretch>
            <a:fillRect/>
          </a:stretch>
        </p:blipFill>
        <p:spPr bwMode="auto">
          <a:xfrm>
            <a:off x="6084168" y="4293096"/>
            <a:ext cx="2183135" cy="2076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heckerboard(across)">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Towards</a:t>
            </a:r>
            <a:r>
              <a:rPr lang="fr-FR" dirty="0" smtClean="0"/>
              <a:t> a VLTI visible instrument</a:t>
            </a: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fr-FR" sz="2600" dirty="0" smtClean="0"/>
              <a:t>Progresses of </a:t>
            </a:r>
            <a:r>
              <a:rPr lang="fr-FR" sz="2600" b="1" dirty="0" smtClean="0"/>
              <a:t>VLTI</a:t>
            </a:r>
            <a:r>
              <a:rPr lang="fr-FR" sz="2600" dirty="0" smtClean="0"/>
              <a:t> + </a:t>
            </a:r>
            <a:r>
              <a:rPr lang="fr-FR" sz="2600" b="1" dirty="0" smtClean="0"/>
              <a:t>VEGA/CHARA</a:t>
            </a:r>
            <a:r>
              <a:rPr lang="fr-FR" sz="2600" dirty="0" smtClean="0"/>
              <a:t> </a:t>
            </a:r>
            <a:r>
              <a:rPr lang="fr-FR" sz="2600" dirty="0" err="1" smtClean="0"/>
              <a:t>bring</a:t>
            </a:r>
            <a:r>
              <a:rPr lang="fr-FR" sz="2600" dirty="0" smtClean="0"/>
              <a:t> unique </a:t>
            </a:r>
            <a:r>
              <a:rPr lang="fr-FR" sz="2600" dirty="0" err="1" smtClean="0"/>
              <a:t>opportunities</a:t>
            </a:r>
            <a:r>
              <a:rPr lang="fr-FR" sz="2600" dirty="0" smtClean="0"/>
              <a:t> for </a:t>
            </a:r>
            <a:r>
              <a:rPr lang="fr-FR" sz="2600" dirty="0" err="1" smtClean="0"/>
              <a:t>key</a:t>
            </a:r>
            <a:r>
              <a:rPr lang="fr-FR" sz="2600" dirty="0" smtClean="0"/>
              <a:t> </a:t>
            </a:r>
            <a:r>
              <a:rPr lang="fr-FR" sz="2600" dirty="0" err="1" smtClean="0"/>
              <a:t>astrophysical</a:t>
            </a:r>
            <a:r>
              <a:rPr lang="fr-FR" sz="2600" dirty="0" smtClean="0"/>
              <a:t> questions.</a:t>
            </a:r>
          </a:p>
          <a:p>
            <a:pPr algn="just"/>
            <a:endParaRPr lang="fr-FR" sz="2600" dirty="0"/>
          </a:p>
          <a:p>
            <a:pPr algn="just"/>
            <a:r>
              <a:rPr lang="fr-FR" sz="2600" dirty="0" smtClean="0"/>
              <a:t>Imaging </a:t>
            </a:r>
            <a:r>
              <a:rPr lang="fr-FR" sz="2600" dirty="0" err="1" smtClean="0"/>
              <a:t>at</a:t>
            </a:r>
            <a:r>
              <a:rPr lang="fr-FR" sz="2600" dirty="0" smtClean="0"/>
              <a:t> </a:t>
            </a:r>
            <a:r>
              <a:rPr lang="fr-FR" sz="2600" dirty="0" err="1" smtClean="0"/>
              <a:t>very</a:t>
            </a:r>
            <a:r>
              <a:rPr lang="fr-FR" sz="2600" dirty="0" smtClean="0"/>
              <a:t> </a:t>
            </a:r>
            <a:r>
              <a:rPr lang="fr-FR" sz="2600" b="1" dirty="0" err="1" smtClean="0"/>
              <a:t>high</a:t>
            </a:r>
            <a:r>
              <a:rPr lang="fr-FR" sz="2600" b="1" dirty="0" smtClean="0"/>
              <a:t> </a:t>
            </a:r>
            <a:r>
              <a:rPr lang="fr-FR" sz="2600" b="1" dirty="0" err="1" smtClean="0"/>
              <a:t>angular</a:t>
            </a:r>
            <a:r>
              <a:rPr lang="fr-FR" sz="2600" b="1" dirty="0" smtClean="0"/>
              <a:t> and spectral </a:t>
            </a:r>
            <a:r>
              <a:rPr lang="fr-FR" sz="2600" b="1" dirty="0" err="1" smtClean="0"/>
              <a:t>resolution</a:t>
            </a:r>
            <a:r>
              <a:rPr lang="fr-FR" sz="2600" b="1" dirty="0"/>
              <a:t> </a:t>
            </a:r>
            <a:r>
              <a:rPr lang="fr-FR" sz="2600" dirty="0" smtClean="0"/>
              <a:t>for asteroseismic sources, </a:t>
            </a:r>
            <a:r>
              <a:rPr lang="fr-FR" sz="2600" dirty="0" err="1" smtClean="0"/>
              <a:t>exoplanet’s</a:t>
            </a:r>
            <a:r>
              <a:rPr lang="fr-FR" sz="2600" dirty="0" smtClean="0"/>
              <a:t> host stars and </a:t>
            </a:r>
            <a:r>
              <a:rPr lang="fr-FR" sz="2600" dirty="0" err="1" smtClean="0"/>
              <a:t>general</a:t>
            </a:r>
            <a:r>
              <a:rPr lang="fr-FR" sz="2600" dirty="0" smtClean="0"/>
              <a:t> </a:t>
            </a:r>
            <a:r>
              <a:rPr lang="fr-FR" sz="2600" dirty="0" err="1" smtClean="0"/>
              <a:t>stellar</a:t>
            </a:r>
            <a:r>
              <a:rPr lang="fr-FR" sz="2600" dirty="0" smtClean="0"/>
              <a:t> </a:t>
            </a:r>
            <a:r>
              <a:rPr lang="fr-FR" sz="2600" dirty="0" err="1" smtClean="0"/>
              <a:t>physics</a:t>
            </a:r>
            <a:r>
              <a:rPr lang="fr-FR" sz="2600" dirty="0" smtClean="0"/>
              <a:t>.</a:t>
            </a:r>
          </a:p>
          <a:p>
            <a:pPr algn="just"/>
            <a:endParaRPr lang="fr-FR" sz="2600" dirty="0"/>
          </a:p>
          <a:p>
            <a:pPr algn="just"/>
            <a:r>
              <a:rPr lang="fr-FR" sz="2600" dirty="0" smtClean="0"/>
              <a:t>Main </a:t>
            </a:r>
            <a:r>
              <a:rPr lang="fr-FR" sz="2600" dirty="0" err="1" smtClean="0"/>
              <a:t>features</a:t>
            </a:r>
            <a:r>
              <a:rPr lang="fr-FR" sz="2600" dirty="0" smtClean="0"/>
              <a:t>:</a:t>
            </a:r>
            <a:endParaRPr lang="fr-FR" dirty="0" smtClean="0"/>
          </a:p>
          <a:p>
            <a:pPr lvl="1" algn="just"/>
            <a:r>
              <a:rPr lang="fr-FR" sz="2200" dirty="0" smtClean="0"/>
              <a:t>4T/6T </a:t>
            </a:r>
            <a:r>
              <a:rPr lang="fr-FR" sz="2200" dirty="0" err="1" smtClean="0"/>
              <a:t>beam</a:t>
            </a:r>
            <a:r>
              <a:rPr lang="fr-FR" sz="2200" dirty="0" smtClean="0"/>
              <a:t> combiner + </a:t>
            </a:r>
            <a:r>
              <a:rPr lang="fr-FR" sz="2200" dirty="0" err="1" smtClean="0"/>
              <a:t>spectrograph</a:t>
            </a:r>
            <a:endParaRPr lang="fr-FR" sz="2200" dirty="0" smtClean="0"/>
          </a:p>
          <a:p>
            <a:pPr lvl="1" algn="just"/>
            <a:r>
              <a:rPr lang="fr-FR" sz="2200" dirty="0" smtClean="0"/>
              <a:t>IR group </a:t>
            </a:r>
            <a:r>
              <a:rPr lang="fr-FR" sz="2200" dirty="0" err="1" smtClean="0"/>
              <a:t>delay</a:t>
            </a:r>
            <a:r>
              <a:rPr lang="fr-FR" sz="2200" dirty="0" smtClean="0"/>
              <a:t> </a:t>
            </a:r>
            <a:r>
              <a:rPr lang="fr-FR" sz="2200" dirty="0" err="1" smtClean="0"/>
              <a:t>tracking</a:t>
            </a:r>
            <a:endParaRPr lang="fr-FR" sz="2200" dirty="0" smtClean="0"/>
          </a:p>
          <a:p>
            <a:pPr lvl="1" algn="just"/>
            <a:r>
              <a:rPr lang="fr-FR" sz="2200" dirty="0" smtClean="0"/>
              <a:t>VISA infrastructure: </a:t>
            </a:r>
          </a:p>
          <a:p>
            <a:pPr lvl="2" algn="just"/>
            <a:r>
              <a:rPr lang="fr-FR" dirty="0" smtClean="0"/>
              <a:t># of </a:t>
            </a:r>
            <a:r>
              <a:rPr lang="fr-FR" dirty="0" err="1" smtClean="0"/>
              <a:t>ATs</a:t>
            </a:r>
            <a:r>
              <a:rPr lang="fr-FR" dirty="0" smtClean="0"/>
              <a:t>, AO on </a:t>
            </a:r>
            <a:r>
              <a:rPr lang="fr-FR" dirty="0" err="1" smtClean="0"/>
              <a:t>Ats</a:t>
            </a:r>
            <a:endParaRPr lang="fr-FR" dirty="0" smtClean="0"/>
          </a:p>
          <a:p>
            <a:pPr lvl="2" algn="just"/>
            <a:r>
              <a:rPr lang="fr-FR" dirty="0" err="1" smtClean="0"/>
              <a:t>longest</a:t>
            </a:r>
            <a:r>
              <a:rPr lang="fr-FR" dirty="0" smtClean="0"/>
              <a:t> </a:t>
            </a:r>
            <a:r>
              <a:rPr lang="fr-FR" dirty="0" err="1" smtClean="0"/>
              <a:t>baselines</a:t>
            </a:r>
            <a:r>
              <a:rPr lang="fr-FR" dirty="0" smtClean="0"/>
              <a:t>, </a:t>
            </a:r>
            <a:r>
              <a:rPr lang="fr-FR" dirty="0" err="1" smtClean="0"/>
              <a:t>fast</a:t>
            </a:r>
            <a:r>
              <a:rPr lang="fr-FR" dirty="0" smtClean="0"/>
              <a:t> reconfiguration.</a:t>
            </a:r>
            <a:endParaRPr lang="fr-FR" dirty="0"/>
          </a:p>
          <a:p>
            <a:pPr algn="just"/>
            <a:endParaRPr lang="fr-FR" dirty="0" smtClean="0"/>
          </a:p>
        </p:txBody>
      </p:sp>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A23DF94E-B7E8-4AAC-9EF2-923C4D316F19}"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57200" y="6304235"/>
            <a:ext cx="2133600" cy="365125"/>
          </a:xfrm>
        </p:spPr>
        <p:txBody>
          <a:bodyPr/>
          <a:lstStyle/>
          <a:p>
            <a:r>
              <a:rPr lang="fr-FR" dirty="0" smtClean="0"/>
              <a:t>Oct.2011 - 10 </a:t>
            </a:r>
            <a:r>
              <a:rPr lang="fr-FR" dirty="0" err="1" smtClean="0"/>
              <a:t>years</a:t>
            </a:r>
            <a:r>
              <a:rPr lang="fr-FR" dirty="0" smtClean="0"/>
              <a:t> of VLTI</a:t>
            </a:r>
            <a:endParaRPr lang="fr-FR" dirty="0"/>
          </a:p>
        </p:txBody>
      </p:sp>
      <p:sp>
        <p:nvSpPr>
          <p:cNvPr id="5" name="Espace réservé du pied de page 4"/>
          <p:cNvSpPr>
            <a:spLocks noGrp="1"/>
          </p:cNvSpPr>
          <p:nvPr>
            <p:ph type="ftr" sz="quarter" idx="11"/>
          </p:nvPr>
        </p:nvSpPr>
        <p:spPr>
          <a:xfrm>
            <a:off x="3124200" y="5951686"/>
            <a:ext cx="2895600" cy="365125"/>
          </a:xfrm>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a:xfrm>
            <a:off x="6553200" y="6304235"/>
            <a:ext cx="2133600" cy="365125"/>
          </a:xfrm>
        </p:spPr>
        <p:txBody>
          <a:bodyPr/>
          <a:lstStyle/>
          <a:p>
            <a:fld id="{A23DF94E-B7E8-4AAC-9EF2-923C4D316F19}" type="slidenum">
              <a:rPr lang="fr-FR" smtClean="0"/>
              <a:pPr/>
              <a:t>13</a:t>
            </a:fld>
            <a:endParaRPr lang="fr-FR" dirty="0"/>
          </a:p>
        </p:txBody>
      </p:sp>
      <p:pic>
        <p:nvPicPr>
          <p:cNvPr id="9" name="Image 8" descr="Figure6.diagHR.png"/>
          <p:cNvPicPr>
            <a:picLocks noChangeAspect="1"/>
          </p:cNvPicPr>
          <p:nvPr/>
        </p:nvPicPr>
        <p:blipFill>
          <a:blip r:embed="rId2" cstate="print"/>
          <a:srcRect l="30772" r="1810"/>
          <a:stretch>
            <a:fillRect/>
          </a:stretch>
        </p:blipFill>
        <p:spPr>
          <a:xfrm>
            <a:off x="1981200" y="1332061"/>
            <a:ext cx="4705351" cy="4876800"/>
          </a:xfrm>
          <a:prstGeom prst="rect">
            <a:avLst/>
          </a:prstGeom>
        </p:spPr>
      </p:pic>
      <p:sp>
        <p:nvSpPr>
          <p:cNvPr id="10" name="Processus 18"/>
          <p:cNvSpPr/>
          <p:nvPr/>
        </p:nvSpPr>
        <p:spPr bwMode="auto">
          <a:xfrm rot="780000">
            <a:off x="5059073" y="1528274"/>
            <a:ext cx="725328" cy="2815981"/>
          </a:xfrm>
          <a:prstGeom prst="flowChartProcess">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cxnSp>
        <p:nvCxnSpPr>
          <p:cNvPr id="11" name="Connecteur droit avec flèche 10"/>
          <p:cNvCxnSpPr/>
          <p:nvPr/>
        </p:nvCxnSpPr>
        <p:spPr bwMode="auto">
          <a:xfrm rot="10800000" flipV="1">
            <a:off x="6096000" y="1576536"/>
            <a:ext cx="838200" cy="76200"/>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12" name="Rectangle à coins arrondis 11"/>
          <p:cNvSpPr/>
          <p:nvPr/>
        </p:nvSpPr>
        <p:spPr bwMode="auto">
          <a:xfrm>
            <a:off x="6915152" y="1484461"/>
            <a:ext cx="1524000" cy="381000"/>
          </a:xfrm>
          <a:prstGeom prst="roundRect">
            <a:avLst/>
          </a:prstGeom>
          <a:solidFill>
            <a:srgbClr val="B5FFC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n-GB" b="1" i="0" dirty="0" err="1" smtClean="0">
                <a:solidFill>
                  <a:srgbClr val="000000"/>
                </a:solidFill>
                <a:latin typeface="Lucida Grande"/>
                <a:ea typeface="Lucida Grande"/>
                <a:cs typeface="Lucida Grande"/>
              </a:rPr>
              <a:t>Δθ</a:t>
            </a:r>
            <a:r>
              <a:rPr lang="en-GB" b="1" i="0" dirty="0" smtClean="0">
                <a:solidFill>
                  <a:srgbClr val="000000"/>
                </a:solidFill>
                <a:latin typeface="Lucida Grande"/>
                <a:ea typeface="Lucida Grande"/>
                <a:cs typeface="Lucida Grande"/>
              </a:rPr>
              <a:t> (</a:t>
            </a:r>
            <a:r>
              <a:rPr lang="en-GB" b="1" i="0" dirty="0" err="1" smtClean="0">
                <a:solidFill>
                  <a:srgbClr val="000000"/>
                </a:solidFill>
                <a:latin typeface="Lucida Grande"/>
                <a:ea typeface="Lucida Grande"/>
                <a:cs typeface="Lucida Grande"/>
              </a:rPr>
              <a:t>φ</a:t>
            </a:r>
            <a:r>
              <a:rPr lang="en-GB" b="1" i="0" dirty="0" smtClean="0">
                <a:solidFill>
                  <a:srgbClr val="000000"/>
                </a:solidFill>
                <a:latin typeface="Lucida Grande"/>
                <a:ea typeface="Lucida Grande"/>
                <a:cs typeface="Lucida Grande"/>
              </a:rPr>
              <a:t>)</a:t>
            </a:r>
            <a:endParaRPr lang="en-GB" sz="1200" b="1" i="0" dirty="0">
              <a:solidFill>
                <a:srgbClr val="000000"/>
              </a:solidFill>
            </a:endParaRPr>
          </a:p>
        </p:txBody>
      </p:sp>
      <p:sp>
        <p:nvSpPr>
          <p:cNvPr id="13" name="Processus 24"/>
          <p:cNvSpPr/>
          <p:nvPr/>
        </p:nvSpPr>
        <p:spPr bwMode="auto">
          <a:xfrm rot="780000">
            <a:off x="4807738" y="3307183"/>
            <a:ext cx="1338772" cy="1570957"/>
          </a:xfrm>
          <a:prstGeom prst="flowChartProcess">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cxnSp>
        <p:nvCxnSpPr>
          <p:cNvPr id="14" name="Connecteur droit avec flèche 13"/>
          <p:cNvCxnSpPr/>
          <p:nvPr/>
        </p:nvCxnSpPr>
        <p:spPr bwMode="auto">
          <a:xfrm rot="10800000">
            <a:off x="6248400" y="4167337"/>
            <a:ext cx="590552" cy="290513"/>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15" name="Rectangle à coins arrondis 14"/>
          <p:cNvSpPr/>
          <p:nvPr/>
        </p:nvSpPr>
        <p:spPr bwMode="auto">
          <a:xfrm>
            <a:off x="6838952" y="4227661"/>
            <a:ext cx="1524000" cy="381000"/>
          </a:xfrm>
          <a:prstGeom prst="roundRect">
            <a:avLst/>
          </a:prstGeom>
          <a:solidFill>
            <a:srgbClr val="FA86C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n-GB" sz="2000" b="1" i="0" dirty="0" smtClean="0">
                <a:solidFill>
                  <a:srgbClr val="000000"/>
                </a:solidFill>
                <a:latin typeface="Lucida Grande"/>
                <a:ea typeface="Lucida Grande"/>
                <a:cs typeface="Lucida Grande"/>
              </a:rPr>
              <a:t>&lt;</a:t>
            </a:r>
            <a:r>
              <a:rPr lang="en-GB" sz="2000" b="1" i="0" dirty="0" err="1" smtClean="0">
                <a:solidFill>
                  <a:srgbClr val="000000"/>
                </a:solidFill>
                <a:latin typeface="Lucida Grande"/>
                <a:ea typeface="Lucida Grande"/>
                <a:cs typeface="Lucida Grande"/>
              </a:rPr>
              <a:t>θ</a:t>
            </a:r>
            <a:r>
              <a:rPr lang="en-GB" sz="2000" b="1" i="0" dirty="0" smtClean="0">
                <a:solidFill>
                  <a:srgbClr val="000000"/>
                </a:solidFill>
                <a:latin typeface="Lucida Grande"/>
                <a:ea typeface="Lucida Grande"/>
                <a:cs typeface="Lucida Grande"/>
              </a:rPr>
              <a:t>&gt;</a:t>
            </a:r>
            <a:endParaRPr lang="en-GB" sz="2000" b="1" i="0" dirty="0">
              <a:solidFill>
                <a:srgbClr val="000000"/>
              </a:solidFill>
            </a:endParaRPr>
          </a:p>
        </p:txBody>
      </p:sp>
      <p:sp>
        <p:nvSpPr>
          <p:cNvPr id="16" name="Processus 31"/>
          <p:cNvSpPr/>
          <p:nvPr/>
        </p:nvSpPr>
        <p:spPr bwMode="auto">
          <a:xfrm rot="3480000">
            <a:off x="3763832" y="2499178"/>
            <a:ext cx="1646922" cy="444612"/>
          </a:xfrm>
          <a:prstGeom prst="flowChartProcess">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cxnSp>
        <p:nvCxnSpPr>
          <p:cNvPr id="17" name="Connecteur droit avec flèche 16"/>
          <p:cNvCxnSpPr/>
          <p:nvPr/>
        </p:nvCxnSpPr>
        <p:spPr bwMode="auto">
          <a:xfrm rot="10800000">
            <a:off x="2057400" y="2262336"/>
            <a:ext cx="20574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18" name="Rectangle à coins arrondis 17"/>
          <p:cNvSpPr/>
          <p:nvPr/>
        </p:nvSpPr>
        <p:spPr bwMode="auto">
          <a:xfrm>
            <a:off x="514352" y="2017861"/>
            <a:ext cx="1524000" cy="381000"/>
          </a:xfrm>
          <a:prstGeom prst="roundRect">
            <a:avLst/>
          </a:prstGeom>
          <a:solidFill>
            <a:srgbClr val="89C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n-GB" b="1" i="0" dirty="0" smtClean="0">
                <a:solidFill>
                  <a:srgbClr val="000000"/>
                </a:solidFill>
                <a:latin typeface="Lucida Grande"/>
                <a:ea typeface="Lucida Grande"/>
                <a:cs typeface="Lucida Grande"/>
              </a:rPr>
              <a:t>&lt;θ&gt;</a:t>
            </a:r>
            <a:r>
              <a:rPr lang="en-GB" sz="1600" b="1" i="0" dirty="0" smtClean="0">
                <a:solidFill>
                  <a:srgbClr val="000000"/>
                </a:solidFill>
                <a:latin typeface="Lucida Grande"/>
                <a:ea typeface="Lucida Grande"/>
                <a:cs typeface="Lucida Grande"/>
              </a:rPr>
              <a:t> </a:t>
            </a:r>
            <a:r>
              <a:rPr lang="en-GB" sz="1600" b="1" dirty="0" smtClean="0">
                <a:solidFill>
                  <a:srgbClr val="000000"/>
                </a:solidFill>
                <a:latin typeface="Lucida Grande"/>
                <a:ea typeface="Lucida Grande"/>
                <a:cs typeface="Lucida Grande"/>
              </a:rPr>
              <a:t>&amp;</a:t>
            </a:r>
            <a:r>
              <a:rPr lang="en-GB" sz="1600" b="1" i="0" dirty="0" smtClean="0">
                <a:solidFill>
                  <a:srgbClr val="000000"/>
                </a:solidFill>
                <a:latin typeface="Lucida Grande"/>
                <a:ea typeface="Lucida Grande"/>
                <a:cs typeface="Lucida Grande"/>
              </a:rPr>
              <a:t> CSEs</a:t>
            </a:r>
            <a:endParaRPr lang="en-GB" sz="1600" b="1" i="0" dirty="0">
              <a:solidFill>
                <a:srgbClr val="000000"/>
              </a:solidFill>
            </a:endParaRPr>
          </a:p>
        </p:txBody>
      </p:sp>
      <p:sp>
        <p:nvSpPr>
          <p:cNvPr id="19" name="Rectangle 18"/>
          <p:cNvSpPr/>
          <p:nvPr/>
        </p:nvSpPr>
        <p:spPr>
          <a:xfrm>
            <a:off x="914400" y="548680"/>
            <a:ext cx="7543800" cy="923330"/>
          </a:xfrm>
          <a:prstGeom prst="rect">
            <a:avLst/>
          </a:prstGeom>
        </p:spPr>
        <p:txBody>
          <a:bodyPr wrap="square">
            <a:spAutoFit/>
          </a:bodyPr>
          <a:lstStyle/>
          <a:p>
            <a:r>
              <a:rPr lang="fr-FR" sz="1400" i="0" dirty="0" smtClean="0">
                <a:solidFill>
                  <a:schemeClr val="bg1"/>
                </a:solidFill>
                <a:latin typeface="Comic Sans MS" charset="0"/>
              </a:rPr>
              <a:t>1- distances IBW : Cepheids + HADS</a:t>
            </a:r>
          </a:p>
          <a:p>
            <a:r>
              <a:rPr lang="fr-FR" sz="1400" i="0" dirty="0" smtClean="0">
                <a:solidFill>
                  <a:schemeClr val="bg1"/>
                </a:solidFill>
                <a:latin typeface="Lucida Grande"/>
                <a:ea typeface="Lucida Grande"/>
                <a:cs typeface="Lucida Grande"/>
              </a:rPr>
              <a:t>2- asteroseismology : </a:t>
            </a:r>
            <a:r>
              <a:rPr lang="fr-FR" sz="1400" i="0" dirty="0" err="1" smtClean="0">
                <a:solidFill>
                  <a:schemeClr val="bg1"/>
                </a:solidFill>
                <a:latin typeface="Lucida Grande"/>
                <a:ea typeface="Lucida Grande"/>
                <a:cs typeface="Lucida Grande"/>
              </a:rPr>
              <a:t>Solar</a:t>
            </a:r>
            <a:r>
              <a:rPr lang="fr-FR" sz="1400" i="0" dirty="0" smtClean="0">
                <a:solidFill>
                  <a:schemeClr val="bg1"/>
                </a:solidFill>
                <a:latin typeface="Lucida Grande"/>
                <a:ea typeface="Lucida Grande"/>
                <a:cs typeface="Lucida Grande"/>
              </a:rPr>
              <a:t> types/γ Dor/δ-</a:t>
            </a:r>
            <a:r>
              <a:rPr lang="fr-FR" sz="1400" i="0" dirty="0" err="1" smtClean="0">
                <a:solidFill>
                  <a:schemeClr val="bg1"/>
                </a:solidFill>
                <a:latin typeface="Lucida Grande"/>
                <a:ea typeface="Lucida Grande"/>
                <a:cs typeface="Lucida Grande"/>
              </a:rPr>
              <a:t>Scuti</a:t>
            </a:r>
            <a:r>
              <a:rPr lang="fr-FR" sz="1400" i="0" dirty="0" smtClean="0">
                <a:solidFill>
                  <a:schemeClr val="bg1"/>
                </a:solidFill>
                <a:latin typeface="Lucida Grande"/>
                <a:ea typeface="Lucida Grande"/>
                <a:cs typeface="Lucida Grande"/>
              </a:rPr>
              <a:t>/RR </a:t>
            </a:r>
            <a:r>
              <a:rPr lang="fr-FR" sz="1400" i="0" dirty="0" err="1" smtClean="0">
                <a:solidFill>
                  <a:schemeClr val="bg1"/>
                </a:solidFill>
                <a:latin typeface="Lucida Grande"/>
                <a:ea typeface="Lucida Grande"/>
                <a:cs typeface="Lucida Grande"/>
              </a:rPr>
              <a:t>Lyrae</a:t>
            </a:r>
            <a:r>
              <a:rPr lang="fr-FR" sz="1400" i="0" dirty="0" smtClean="0">
                <a:solidFill>
                  <a:schemeClr val="bg1"/>
                </a:solidFill>
                <a:latin typeface="Lucida Grande"/>
                <a:ea typeface="Lucida Grande"/>
                <a:cs typeface="Lucida Grande"/>
              </a:rPr>
              <a:t>/</a:t>
            </a:r>
            <a:r>
              <a:rPr lang="fr-FR" sz="1400" dirty="0" err="1" smtClean="0">
                <a:solidFill>
                  <a:schemeClr val="bg1"/>
                </a:solidFill>
                <a:latin typeface="Lucida Grande"/>
                <a:ea typeface="Lucida Grande"/>
                <a:cs typeface="Lucida Grande"/>
              </a:rPr>
              <a:t>r</a:t>
            </a:r>
            <a:r>
              <a:rPr lang="fr-FR" sz="1400" i="0" dirty="0" err="1" smtClean="0">
                <a:solidFill>
                  <a:schemeClr val="bg1"/>
                </a:solidFill>
                <a:latin typeface="Lucida Grande"/>
                <a:ea typeface="Lucida Grande"/>
                <a:cs typeface="Lucida Grande"/>
              </a:rPr>
              <a:t>oAp</a:t>
            </a:r>
            <a:r>
              <a:rPr lang="fr-FR" sz="1400" i="0" dirty="0" smtClean="0">
                <a:solidFill>
                  <a:schemeClr val="bg1"/>
                </a:solidFill>
                <a:latin typeface="Lucida Grande"/>
                <a:ea typeface="Lucida Grande"/>
                <a:cs typeface="Lucida Grande"/>
              </a:rPr>
              <a:t>/β-</a:t>
            </a:r>
            <a:r>
              <a:rPr lang="fr-FR" sz="1400" i="0" dirty="0" err="1" smtClean="0">
                <a:solidFill>
                  <a:schemeClr val="bg1"/>
                </a:solidFill>
                <a:latin typeface="Lucida Grande"/>
                <a:ea typeface="Lucida Grande"/>
                <a:cs typeface="Lucida Grande"/>
              </a:rPr>
              <a:t>Cepheids</a:t>
            </a:r>
            <a:endParaRPr lang="fr-FR" sz="1400" i="0" dirty="0" smtClean="0">
              <a:solidFill>
                <a:schemeClr val="bg1"/>
              </a:solidFill>
              <a:latin typeface="Lucida Grande"/>
              <a:ea typeface="Lucida Grande"/>
              <a:cs typeface="Lucida Grande"/>
            </a:endParaRPr>
          </a:p>
          <a:p>
            <a:r>
              <a:rPr lang="fr-FR" sz="1400" i="0" dirty="0" smtClean="0">
                <a:solidFill>
                  <a:schemeClr val="bg1"/>
                </a:solidFill>
                <a:latin typeface="Lucida Grande"/>
                <a:ea typeface="Lucida Grande"/>
                <a:cs typeface="Lucida Grande"/>
              </a:rPr>
              <a:t>3- </a:t>
            </a:r>
            <a:r>
              <a:rPr lang="fr-FR" sz="1400" i="0" dirty="0" err="1" smtClean="0">
                <a:solidFill>
                  <a:schemeClr val="bg1"/>
                </a:solidFill>
                <a:latin typeface="Lucida Grande"/>
                <a:ea typeface="Lucida Grande"/>
                <a:cs typeface="Lucida Grande"/>
              </a:rPr>
              <a:t>environment</a:t>
            </a:r>
            <a:r>
              <a:rPr lang="fr-FR" sz="1400" i="0" dirty="0" smtClean="0">
                <a:solidFill>
                  <a:schemeClr val="bg1"/>
                </a:solidFill>
                <a:latin typeface="Lucida Grande"/>
                <a:ea typeface="Lucida Grande"/>
                <a:cs typeface="Lucida Grande"/>
              </a:rPr>
              <a:t> : β-</a:t>
            </a:r>
            <a:r>
              <a:rPr lang="fr-FR" sz="1400" i="0" dirty="0" err="1" smtClean="0">
                <a:solidFill>
                  <a:schemeClr val="bg1"/>
                </a:solidFill>
                <a:latin typeface="Lucida Grande"/>
                <a:ea typeface="Lucida Grande"/>
                <a:cs typeface="Lucida Grande"/>
              </a:rPr>
              <a:t>Cepheids</a:t>
            </a:r>
            <a:r>
              <a:rPr lang="fr-FR" sz="1400" i="0" dirty="0" smtClean="0">
                <a:solidFill>
                  <a:schemeClr val="bg1"/>
                </a:solidFill>
                <a:latin typeface="Lucida Grande"/>
                <a:ea typeface="Lucida Grande"/>
                <a:cs typeface="Lucida Grande"/>
              </a:rPr>
              <a:t>, ...</a:t>
            </a:r>
            <a:endParaRPr lang="en-GB" sz="1400" dirty="0" smtClean="0">
              <a:solidFill>
                <a:schemeClr val="bg1"/>
              </a:solidFill>
            </a:endParaRPr>
          </a:p>
          <a:p>
            <a:r>
              <a:rPr lang="fr-FR" sz="1200" b="1" i="0" dirty="0" smtClean="0">
                <a:solidFill>
                  <a:schemeClr val="bg1"/>
                </a:solidFill>
                <a:latin typeface="Comic Sans MS" charset="0"/>
              </a:rPr>
              <a:t> </a:t>
            </a:r>
            <a:endParaRPr lang="en-GB" sz="1200" dirty="0">
              <a:solidFill>
                <a:schemeClr val="bg1"/>
              </a:solidFill>
            </a:endParaRPr>
          </a:p>
        </p:txBody>
      </p:sp>
      <p:sp>
        <p:nvSpPr>
          <p:cNvPr id="20" name="Rectangle 19"/>
          <p:cNvSpPr/>
          <p:nvPr/>
        </p:nvSpPr>
        <p:spPr>
          <a:xfrm>
            <a:off x="7448552" y="1103461"/>
            <a:ext cx="497752" cy="400110"/>
          </a:xfrm>
          <a:prstGeom prst="rect">
            <a:avLst/>
          </a:prstGeom>
        </p:spPr>
        <p:txBody>
          <a:bodyPr wrap="none">
            <a:spAutoFit/>
          </a:bodyPr>
          <a:lstStyle/>
          <a:p>
            <a:r>
              <a:rPr lang="fr-FR" b="1" i="0" dirty="0" smtClean="0">
                <a:solidFill>
                  <a:srgbClr val="FF0000"/>
                </a:solidFill>
                <a:latin typeface="Comic Sans MS" charset="0"/>
              </a:rPr>
              <a:t>1- </a:t>
            </a:r>
            <a:endParaRPr lang="en-GB" dirty="0"/>
          </a:p>
        </p:txBody>
      </p:sp>
      <p:sp>
        <p:nvSpPr>
          <p:cNvPr id="21" name="Rectangle 20"/>
          <p:cNvSpPr/>
          <p:nvPr/>
        </p:nvSpPr>
        <p:spPr>
          <a:xfrm>
            <a:off x="7524752" y="3846661"/>
            <a:ext cx="497752" cy="400110"/>
          </a:xfrm>
          <a:prstGeom prst="rect">
            <a:avLst/>
          </a:prstGeom>
        </p:spPr>
        <p:txBody>
          <a:bodyPr wrap="none">
            <a:spAutoFit/>
          </a:bodyPr>
          <a:lstStyle/>
          <a:p>
            <a:r>
              <a:rPr lang="fr-FR" b="1" i="0" dirty="0" smtClean="0">
                <a:solidFill>
                  <a:srgbClr val="FF0000"/>
                </a:solidFill>
                <a:latin typeface="Comic Sans MS" charset="0"/>
              </a:rPr>
              <a:t>2- </a:t>
            </a:r>
            <a:endParaRPr lang="en-GB" dirty="0"/>
          </a:p>
        </p:txBody>
      </p:sp>
      <p:sp>
        <p:nvSpPr>
          <p:cNvPr id="22" name="Rectangle 21"/>
          <p:cNvSpPr/>
          <p:nvPr/>
        </p:nvSpPr>
        <p:spPr>
          <a:xfrm>
            <a:off x="819152" y="1636861"/>
            <a:ext cx="497752" cy="400110"/>
          </a:xfrm>
          <a:prstGeom prst="rect">
            <a:avLst/>
          </a:prstGeom>
        </p:spPr>
        <p:txBody>
          <a:bodyPr wrap="none">
            <a:spAutoFit/>
          </a:bodyPr>
          <a:lstStyle/>
          <a:p>
            <a:r>
              <a:rPr lang="fr-FR" b="1" i="0" dirty="0" smtClean="0">
                <a:solidFill>
                  <a:srgbClr val="FF0000"/>
                </a:solidFill>
                <a:latin typeface="Comic Sans MS" charset="0"/>
              </a:rPr>
              <a:t>3- </a:t>
            </a:r>
            <a:endParaRPr lang="en-GB" dirty="0"/>
          </a:p>
        </p:txBody>
      </p:sp>
      <p:sp>
        <p:nvSpPr>
          <p:cNvPr id="23" name="Ellipse 22"/>
          <p:cNvSpPr/>
          <p:nvPr/>
        </p:nvSpPr>
        <p:spPr bwMode="auto">
          <a:xfrm>
            <a:off x="7448552" y="1103461"/>
            <a:ext cx="4572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sp>
        <p:nvSpPr>
          <p:cNvPr id="24" name="Ellipse 23"/>
          <p:cNvSpPr/>
          <p:nvPr/>
        </p:nvSpPr>
        <p:spPr bwMode="auto">
          <a:xfrm>
            <a:off x="7524752" y="3846661"/>
            <a:ext cx="4572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sp>
        <p:nvSpPr>
          <p:cNvPr id="25" name="Ellipse 24"/>
          <p:cNvSpPr/>
          <p:nvPr/>
        </p:nvSpPr>
        <p:spPr bwMode="auto">
          <a:xfrm>
            <a:off x="819152" y="1636861"/>
            <a:ext cx="4572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sp>
        <p:nvSpPr>
          <p:cNvPr id="26" name="Rectangle 2"/>
          <p:cNvSpPr>
            <a:spLocks noChangeArrowheads="1"/>
          </p:cNvSpPr>
          <p:nvPr/>
        </p:nvSpPr>
        <p:spPr bwMode="auto">
          <a:xfrm>
            <a:off x="0" y="0"/>
            <a:ext cx="7884368" cy="461665"/>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chemeClr val="bg1"/>
                </a:solidFill>
                <a:latin typeface="Comic Sans MS"/>
                <a:cs typeface="Comic Sans MS"/>
              </a:rPr>
              <a:t>Perspective : pulsating star / asteroseismology</a:t>
            </a:r>
            <a:endParaRPr lang="en-US" sz="2400" dirty="0">
              <a:solidFill>
                <a:schemeClr val="bg1"/>
              </a:solidFill>
              <a:latin typeface="Comic Sans MS"/>
              <a:cs typeface="Comic Sans MS"/>
            </a:endParaRPr>
          </a:p>
        </p:txBody>
      </p:sp>
      <p:pic>
        <p:nvPicPr>
          <p:cNvPr id="30" name="Picture 6" descr="js1"/>
          <p:cNvPicPr>
            <a:picLocks noGrp="1" noChangeAspect="1" noChangeArrowheads="1"/>
          </p:cNvPicPr>
          <p:nvPr>
            <p:ph sz="half" idx="4294967295"/>
          </p:nvPr>
        </p:nvPicPr>
        <p:blipFill>
          <a:blip r:embed="rId3" cstate="print"/>
          <a:srcRect t="3271"/>
          <a:stretch>
            <a:fillRect/>
          </a:stretch>
        </p:blipFill>
        <p:spPr>
          <a:xfrm>
            <a:off x="8096275" y="0"/>
            <a:ext cx="1047725" cy="1047109"/>
          </a:xfrm>
          <a:prstGeom prst="rect">
            <a:avLst/>
          </a:prstGeo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Exoplanet’s host stars</a:t>
            </a:r>
            <a:endParaRPr lang="en-US"/>
          </a:p>
        </p:txBody>
      </p:sp>
      <p:sp>
        <p:nvSpPr>
          <p:cNvPr id="3" name="Espace réservé du contenu 2"/>
          <p:cNvSpPr>
            <a:spLocks noGrp="1"/>
          </p:cNvSpPr>
          <p:nvPr>
            <p:ph idx="1"/>
          </p:nvPr>
        </p:nvSpPr>
        <p:spPr>
          <a:xfrm>
            <a:off x="35496" y="1340768"/>
            <a:ext cx="8229600" cy="4713387"/>
          </a:xfrm>
        </p:spPr>
        <p:txBody>
          <a:bodyPr>
            <a:normAutofit lnSpcReduction="10000"/>
          </a:bodyPr>
          <a:lstStyle/>
          <a:p>
            <a:r>
              <a:rPr lang="en-US" sz="2000" dirty="0" smtClean="0"/>
              <a:t>Angular diameter @ 1% of relative uncertainty</a:t>
            </a:r>
          </a:p>
          <a:p>
            <a:r>
              <a:rPr lang="en-US" sz="2000" dirty="0" smtClean="0"/>
              <a:t>Direct limb darkening characterization</a:t>
            </a:r>
          </a:p>
          <a:p>
            <a:endParaRPr lang="en-US" sz="2000" dirty="0" smtClean="0"/>
          </a:p>
          <a:p>
            <a:endParaRPr lang="en-US" sz="2000" dirty="0" smtClean="0"/>
          </a:p>
          <a:p>
            <a:r>
              <a:rPr lang="en-US" sz="2000" dirty="0" smtClean="0"/>
              <a:t>Example of VEGA/CHARA possibilities</a:t>
            </a:r>
          </a:p>
          <a:p>
            <a:endParaRPr lang="en-US" sz="2000" dirty="0" smtClean="0"/>
          </a:p>
          <a:p>
            <a:endParaRPr lang="en-US" sz="2000" dirty="0" smtClean="0"/>
          </a:p>
          <a:p>
            <a:r>
              <a:rPr lang="en-US" sz="2000" dirty="0" smtClean="0"/>
              <a:t>Science Goals</a:t>
            </a:r>
          </a:p>
          <a:p>
            <a:pPr lvl="1"/>
            <a:r>
              <a:rPr lang="en-US" sz="1600" dirty="0" smtClean="0"/>
              <a:t>Better determination of planet’s parameters</a:t>
            </a:r>
          </a:p>
          <a:p>
            <a:pPr lvl="1"/>
            <a:r>
              <a:rPr lang="en-US" sz="1600" dirty="0" smtClean="0"/>
              <a:t>Removal of stellar noise due to activity (spots, pulsation) for RV systems</a:t>
            </a:r>
          </a:p>
          <a:p>
            <a:pPr lvl="1"/>
            <a:r>
              <a:rPr lang="en-US" sz="1600" dirty="0" smtClean="0"/>
              <a:t>Direct removal of limb darkening bias for transit systems</a:t>
            </a:r>
          </a:p>
          <a:p>
            <a:pPr lvl="1"/>
            <a:endParaRPr lang="en-US" sz="1600" dirty="0" smtClean="0"/>
          </a:p>
          <a:p>
            <a:r>
              <a:rPr lang="en-US" sz="2000" dirty="0" smtClean="0"/>
              <a:t>Importance of the definition of a large program: study in progress at VEGA consortium level.</a:t>
            </a:r>
          </a:p>
        </p:txBody>
      </p:sp>
      <p:sp>
        <p:nvSpPr>
          <p:cNvPr id="4" name="Espace réservé de la date 3"/>
          <p:cNvSpPr>
            <a:spLocks noGrp="1"/>
          </p:cNvSpPr>
          <p:nvPr>
            <p:ph type="dt" sz="half" idx="10"/>
          </p:nvPr>
        </p:nvSpPr>
        <p:spPr/>
        <p:txBody>
          <a:bodyPr/>
          <a:lstStyle/>
          <a:p>
            <a:r>
              <a:rPr lang="en-US" smtClean="0"/>
              <a:t>Oct.2011 - 10 years of VLTI</a:t>
            </a:r>
            <a:endParaRPr lang="en-US"/>
          </a:p>
        </p:txBody>
      </p:sp>
      <p:sp>
        <p:nvSpPr>
          <p:cNvPr id="5" name="Espace réservé du pied de page 4"/>
          <p:cNvSpPr>
            <a:spLocks noGrp="1"/>
          </p:cNvSpPr>
          <p:nvPr>
            <p:ph type="ftr" sz="quarter" idx="11"/>
          </p:nvPr>
        </p:nvSpPr>
        <p:spPr/>
        <p:txBody>
          <a:bodyPr/>
          <a:lstStyle/>
          <a:p>
            <a:r>
              <a:rPr lang="en-US" smtClean="0"/>
              <a:t>VEGA/CHARA &amp; VISIBLE VLTI</a:t>
            </a:r>
            <a:endParaRPr lang="en-US"/>
          </a:p>
        </p:txBody>
      </p:sp>
      <p:sp>
        <p:nvSpPr>
          <p:cNvPr id="6" name="Espace réservé du numéro de diapositive 5"/>
          <p:cNvSpPr>
            <a:spLocks noGrp="1"/>
          </p:cNvSpPr>
          <p:nvPr>
            <p:ph type="sldNum" sz="quarter" idx="12"/>
          </p:nvPr>
        </p:nvSpPr>
        <p:spPr/>
        <p:txBody>
          <a:bodyPr/>
          <a:lstStyle/>
          <a:p>
            <a:fld id="{A23DF94E-B7E8-4AAC-9EF2-923C4D316F19}" type="slidenum">
              <a:rPr lang="en-US" smtClean="0"/>
              <a:pPr/>
              <a:t>14</a:t>
            </a:fld>
            <a:endParaRPr lang="en-US"/>
          </a:p>
        </p:txBody>
      </p:sp>
      <p:pic>
        <p:nvPicPr>
          <p:cNvPr id="7" name="Image 6"/>
          <p:cNvPicPr/>
          <p:nvPr/>
        </p:nvPicPr>
        <p:blipFill>
          <a:blip r:embed="rId3" cstate="print"/>
          <a:srcRect/>
          <a:stretch>
            <a:fillRect/>
          </a:stretch>
        </p:blipFill>
        <p:spPr bwMode="auto">
          <a:xfrm>
            <a:off x="5796136" y="1484784"/>
            <a:ext cx="3312368"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A23DF94E-B7E8-4AAC-9EF2-923C4D316F19}" type="slidenum">
              <a:rPr lang="fr-FR" smtClean="0"/>
              <a:pPr/>
              <a:t>15</a:t>
            </a:fld>
            <a:endParaRPr lang="fr-FR"/>
          </a:p>
        </p:txBody>
      </p:sp>
      <p:pic>
        <p:nvPicPr>
          <p:cNvPr id="12" name="Image 11" descr="Fringes.jpg"/>
          <p:cNvPicPr>
            <a:picLocks noChangeAspect="1"/>
          </p:cNvPicPr>
          <p:nvPr/>
        </p:nvPicPr>
        <p:blipFill>
          <a:blip r:embed="rId3" cstate="print"/>
          <a:stretch>
            <a:fillRect/>
          </a:stretch>
        </p:blipFill>
        <p:spPr>
          <a:xfrm>
            <a:off x="2987824" y="2636912"/>
            <a:ext cx="3131794" cy="2339846"/>
          </a:xfrm>
          <a:prstGeom prst="rect">
            <a:avLst/>
          </a:prstGeom>
        </p:spPr>
      </p:pic>
      <p:grpSp>
        <p:nvGrpSpPr>
          <p:cNvPr id="17" name="Groupe 16"/>
          <p:cNvGrpSpPr/>
          <p:nvPr/>
        </p:nvGrpSpPr>
        <p:grpSpPr>
          <a:xfrm>
            <a:off x="0" y="-1"/>
            <a:ext cx="9144000" cy="6858001"/>
            <a:chOff x="0" y="-1"/>
            <a:chExt cx="9144000" cy="6858001"/>
          </a:xfrm>
        </p:grpSpPr>
        <p:pic>
          <p:nvPicPr>
            <p:cNvPr id="2050" name="Picture 2" descr="http://www.chara.gsu.edu/CHARA/Images/Array/Yr5Slide1.JPG"/>
            <p:cNvPicPr>
              <a:picLocks noChangeAspect="1" noChangeArrowheads="1"/>
            </p:cNvPicPr>
            <p:nvPr/>
          </p:nvPicPr>
          <p:blipFill>
            <a:blip r:embed="rId4" cstate="print"/>
            <a:srcRect/>
            <a:stretch>
              <a:fillRect/>
            </a:stretch>
          </p:blipFill>
          <p:spPr bwMode="auto">
            <a:xfrm>
              <a:off x="0" y="0"/>
              <a:ext cx="5625410" cy="2636911"/>
            </a:xfrm>
            <a:prstGeom prst="rect">
              <a:avLst/>
            </a:prstGeom>
            <a:noFill/>
          </p:spPr>
        </p:pic>
        <p:pic>
          <p:nvPicPr>
            <p:cNvPr id="9" name="Image 8" descr="IMG_1617.JPG"/>
            <p:cNvPicPr>
              <a:picLocks noChangeAspect="1"/>
            </p:cNvPicPr>
            <p:nvPr/>
          </p:nvPicPr>
          <p:blipFill>
            <a:blip r:embed="rId5" cstate="print"/>
            <a:stretch>
              <a:fillRect/>
            </a:stretch>
          </p:blipFill>
          <p:spPr>
            <a:xfrm>
              <a:off x="6071659" y="2636912"/>
              <a:ext cx="3072341" cy="2304256"/>
            </a:xfrm>
            <a:prstGeom prst="rect">
              <a:avLst/>
            </a:prstGeom>
          </p:spPr>
        </p:pic>
        <p:pic>
          <p:nvPicPr>
            <p:cNvPr id="11" name="Image 10" descr="team.jpg"/>
            <p:cNvPicPr>
              <a:picLocks noChangeAspect="1"/>
            </p:cNvPicPr>
            <p:nvPr/>
          </p:nvPicPr>
          <p:blipFill>
            <a:blip r:embed="rId6" cstate="print"/>
            <a:stretch>
              <a:fillRect/>
            </a:stretch>
          </p:blipFill>
          <p:spPr>
            <a:xfrm>
              <a:off x="5580112" y="-1"/>
              <a:ext cx="3563888" cy="2662539"/>
            </a:xfrm>
            <a:prstGeom prst="rect">
              <a:avLst/>
            </a:prstGeom>
          </p:spPr>
        </p:pic>
        <p:pic>
          <p:nvPicPr>
            <p:cNvPr id="13" name="Image 12" descr="Team.jpg"/>
            <p:cNvPicPr>
              <a:picLocks noChangeAspect="1"/>
            </p:cNvPicPr>
            <p:nvPr/>
          </p:nvPicPr>
          <p:blipFill>
            <a:blip r:embed="rId7" cstate="print"/>
            <a:stretch>
              <a:fillRect/>
            </a:stretch>
          </p:blipFill>
          <p:spPr>
            <a:xfrm>
              <a:off x="0" y="2636912"/>
              <a:ext cx="3073524" cy="2304256"/>
            </a:xfrm>
            <a:prstGeom prst="rect">
              <a:avLst/>
            </a:prstGeom>
          </p:spPr>
        </p:pic>
        <p:pic>
          <p:nvPicPr>
            <p:cNvPr id="14" name="Image 13" descr="4paperboardPallets.jpg"/>
            <p:cNvPicPr>
              <a:picLocks noChangeAspect="1"/>
            </p:cNvPicPr>
            <p:nvPr/>
          </p:nvPicPr>
          <p:blipFill>
            <a:blip r:embed="rId8" cstate="print"/>
            <a:stretch>
              <a:fillRect/>
            </a:stretch>
          </p:blipFill>
          <p:spPr>
            <a:xfrm>
              <a:off x="0" y="4953000"/>
              <a:ext cx="2540000" cy="1905000"/>
            </a:xfrm>
            <a:prstGeom prst="rect">
              <a:avLst/>
            </a:prstGeom>
          </p:spPr>
        </p:pic>
        <p:pic>
          <p:nvPicPr>
            <p:cNvPr id="15" name="Image 14" descr="SpectroBox.jpg"/>
            <p:cNvPicPr>
              <a:picLocks noChangeAspect="1"/>
            </p:cNvPicPr>
            <p:nvPr/>
          </p:nvPicPr>
          <p:blipFill>
            <a:blip r:embed="rId9" cstate="print"/>
            <a:stretch>
              <a:fillRect/>
            </a:stretch>
          </p:blipFill>
          <p:spPr>
            <a:xfrm>
              <a:off x="6604000" y="4953000"/>
              <a:ext cx="2540000" cy="1905000"/>
            </a:xfrm>
            <a:prstGeom prst="rect">
              <a:avLst/>
            </a:prstGeom>
          </p:spPr>
        </p:pic>
        <p:pic>
          <p:nvPicPr>
            <p:cNvPr id="16" name="Image 15" descr="LaboSpectroGrasse.jpg"/>
            <p:cNvPicPr>
              <a:picLocks noChangeAspect="1"/>
            </p:cNvPicPr>
            <p:nvPr/>
          </p:nvPicPr>
          <p:blipFill>
            <a:blip r:embed="rId10" cstate="print"/>
            <a:srcRect t="8465" b="16250"/>
            <a:stretch>
              <a:fillRect/>
            </a:stretch>
          </p:blipFill>
          <p:spPr>
            <a:xfrm>
              <a:off x="2555776" y="4941168"/>
              <a:ext cx="4032448" cy="1916832"/>
            </a:xfrm>
            <a:prstGeom prst="rect">
              <a:avLst/>
            </a:prstGeom>
          </p:spPr>
        </p:pic>
      </p:grpSp>
      <p:sp>
        <p:nvSpPr>
          <p:cNvPr id="18" name="ZoneTexte 17"/>
          <p:cNvSpPr txBox="1"/>
          <p:nvPr/>
        </p:nvSpPr>
        <p:spPr>
          <a:xfrm>
            <a:off x="2344246" y="4787860"/>
            <a:ext cx="4532010" cy="369332"/>
          </a:xfrm>
          <a:prstGeom prst="rect">
            <a:avLst/>
          </a:prstGeom>
          <a:solidFill>
            <a:schemeClr val="tx1"/>
          </a:solidFill>
        </p:spPr>
        <p:txBody>
          <a:bodyPr wrap="none" rtlCol="0">
            <a:spAutoFit/>
          </a:bodyPr>
          <a:lstStyle/>
          <a:p>
            <a:r>
              <a:rPr lang="fr-FR" b="1" dirty="0" err="1" smtClean="0">
                <a:solidFill>
                  <a:schemeClr val="bg1"/>
                </a:solidFill>
              </a:rPr>
              <a:t>Thank</a:t>
            </a:r>
            <a:r>
              <a:rPr lang="fr-FR" b="1" dirty="0" smtClean="0">
                <a:solidFill>
                  <a:schemeClr val="bg1"/>
                </a:solidFill>
              </a:rPr>
              <a:t> you to VEGA and CHARA groups</a:t>
            </a:r>
            <a:endParaRPr lang="fr-FR" b="1" dirty="0">
              <a:solidFill>
                <a:schemeClr val="bg1"/>
              </a:solidFill>
            </a:endParaRPr>
          </a:p>
        </p:txBody>
      </p:sp>
      <p:sp>
        <p:nvSpPr>
          <p:cNvPr id="19" name="ZoneTexte 18"/>
          <p:cNvSpPr txBox="1"/>
          <p:nvPr/>
        </p:nvSpPr>
        <p:spPr>
          <a:xfrm>
            <a:off x="1979712" y="3068960"/>
            <a:ext cx="5670142" cy="523220"/>
          </a:xfrm>
          <a:prstGeom prst="rect">
            <a:avLst/>
          </a:prstGeom>
          <a:solidFill>
            <a:schemeClr val="tx1"/>
          </a:solidFill>
        </p:spPr>
        <p:txBody>
          <a:bodyPr wrap="none" rtlCol="0">
            <a:spAutoFit/>
          </a:bodyPr>
          <a:lstStyle/>
          <a:p>
            <a:r>
              <a:rPr lang="fr-FR" sz="2800" b="1" dirty="0" smtClean="0">
                <a:solidFill>
                  <a:schemeClr val="bg1"/>
                </a:solidFill>
                <a:latin typeface="Comic Sans MS" pitchFamily="66" charset="0"/>
              </a:rPr>
              <a:t>….and Happy </a:t>
            </a:r>
            <a:r>
              <a:rPr lang="fr-FR" sz="2800" b="1" dirty="0" err="1" smtClean="0">
                <a:solidFill>
                  <a:schemeClr val="bg1"/>
                </a:solidFill>
                <a:latin typeface="Comic Sans MS" pitchFamily="66" charset="0"/>
              </a:rPr>
              <a:t>Birthday</a:t>
            </a:r>
            <a:r>
              <a:rPr lang="fr-FR" sz="2800" b="1" dirty="0" smtClean="0">
                <a:solidFill>
                  <a:schemeClr val="bg1"/>
                </a:solidFill>
                <a:latin typeface="Comic Sans MS" pitchFamily="66" charset="0"/>
              </a:rPr>
              <a:t> VLTI….</a:t>
            </a:r>
            <a:endParaRPr lang="fr-FR" sz="2800" b="1"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Interferometry </a:t>
            </a:r>
            <a:r>
              <a:rPr lang="fr-FR" dirty="0" err="1" smtClean="0"/>
              <a:t>at</a:t>
            </a:r>
            <a:r>
              <a:rPr lang="fr-FR" dirty="0" smtClean="0"/>
              <a:t> visible </a:t>
            </a:r>
            <a:r>
              <a:rPr lang="fr-FR" dirty="0" err="1" smtClean="0"/>
              <a:t>wavelengths</a:t>
            </a:r>
            <a:endParaRPr lang="fr-FR" dirty="0"/>
          </a:p>
        </p:txBody>
      </p:sp>
      <p:sp>
        <p:nvSpPr>
          <p:cNvPr id="3" name="Espace réservé du contenu 2"/>
          <p:cNvSpPr>
            <a:spLocks noGrp="1"/>
          </p:cNvSpPr>
          <p:nvPr>
            <p:ph idx="1"/>
          </p:nvPr>
        </p:nvSpPr>
        <p:spPr/>
        <p:txBody>
          <a:bodyPr>
            <a:normAutofit lnSpcReduction="10000"/>
          </a:bodyPr>
          <a:lstStyle/>
          <a:p>
            <a:r>
              <a:rPr lang="fr-FR" sz="2400" dirty="0" smtClean="0"/>
              <a:t>The </a:t>
            </a:r>
            <a:r>
              <a:rPr lang="fr-FR" sz="2400" dirty="0" err="1" smtClean="0"/>
              <a:t>early</a:t>
            </a:r>
            <a:r>
              <a:rPr lang="fr-FR" sz="2400" dirty="0" smtClean="0"/>
              <a:t>-</a:t>
            </a:r>
            <a:r>
              <a:rPr lang="fr-FR" sz="2400" dirty="0" err="1" smtClean="0"/>
              <a:t>bird</a:t>
            </a:r>
            <a:r>
              <a:rPr lang="fr-FR" sz="2400" dirty="0" smtClean="0"/>
              <a:t> pionniers: </a:t>
            </a:r>
          </a:p>
          <a:p>
            <a:pPr lvl="1"/>
            <a:r>
              <a:rPr lang="fr-FR" sz="2000" dirty="0" smtClean="0"/>
              <a:t>I2T, </a:t>
            </a:r>
            <a:r>
              <a:rPr lang="fr-FR" sz="2000" dirty="0" err="1" smtClean="0"/>
              <a:t>MarkIII</a:t>
            </a:r>
            <a:r>
              <a:rPr lang="fr-FR" sz="2000" dirty="0" smtClean="0"/>
              <a:t>, GI2T, COAST</a:t>
            </a:r>
          </a:p>
          <a:p>
            <a:pPr lvl="1"/>
            <a:endParaRPr lang="fr-FR" sz="2000" dirty="0" smtClean="0"/>
          </a:p>
          <a:p>
            <a:r>
              <a:rPr lang="fr-FR" sz="2400" dirty="0" smtClean="0"/>
              <a:t>The </a:t>
            </a:r>
            <a:r>
              <a:rPr lang="fr-FR" sz="2400" dirty="0" err="1" smtClean="0"/>
              <a:t>still</a:t>
            </a:r>
            <a:r>
              <a:rPr lang="fr-FR" sz="2400" dirty="0" smtClean="0"/>
              <a:t> on-</a:t>
            </a:r>
            <a:r>
              <a:rPr lang="fr-FR" sz="2400" dirty="0" err="1" smtClean="0"/>
              <a:t>going</a:t>
            </a:r>
            <a:r>
              <a:rPr lang="fr-FR" sz="2400" dirty="0" smtClean="0"/>
              <a:t> instruments:</a:t>
            </a:r>
          </a:p>
          <a:p>
            <a:pPr lvl="1"/>
            <a:r>
              <a:rPr lang="fr-FR" sz="2000" dirty="0" smtClean="0"/>
              <a:t>SUSI</a:t>
            </a:r>
          </a:p>
          <a:p>
            <a:pPr lvl="1"/>
            <a:r>
              <a:rPr lang="fr-FR" sz="2000" dirty="0" smtClean="0"/>
              <a:t>NOI</a:t>
            </a:r>
          </a:p>
          <a:p>
            <a:pPr lvl="1"/>
            <a:endParaRPr lang="fr-FR" sz="2000" dirty="0" smtClean="0"/>
          </a:p>
          <a:p>
            <a:r>
              <a:rPr lang="fr-FR" sz="2400" dirty="0" smtClean="0"/>
              <a:t>The </a:t>
            </a:r>
            <a:r>
              <a:rPr lang="fr-FR" sz="2400" dirty="0" err="1" smtClean="0"/>
              <a:t>most</a:t>
            </a:r>
            <a:r>
              <a:rPr lang="fr-FR" sz="2400" dirty="0" smtClean="0"/>
              <a:t> </a:t>
            </a:r>
            <a:r>
              <a:rPr lang="fr-FR" sz="2400" dirty="0" err="1" smtClean="0"/>
              <a:t>recent</a:t>
            </a:r>
            <a:r>
              <a:rPr lang="fr-FR" sz="2400" dirty="0" smtClean="0"/>
              <a:t> </a:t>
            </a:r>
            <a:r>
              <a:rPr lang="fr-FR" sz="2400" dirty="0" err="1" smtClean="0"/>
              <a:t>developments</a:t>
            </a:r>
            <a:r>
              <a:rPr lang="fr-FR" sz="2400" dirty="0" smtClean="0"/>
              <a:t>:</a:t>
            </a:r>
          </a:p>
          <a:p>
            <a:pPr lvl="1"/>
            <a:r>
              <a:rPr lang="fr-FR" sz="2000" dirty="0" smtClean="0"/>
              <a:t>CHARA: PAVO/VEGA</a:t>
            </a:r>
          </a:p>
          <a:p>
            <a:pPr lvl="1"/>
            <a:r>
              <a:rPr lang="fr-FR" sz="2000" dirty="0" smtClean="0"/>
              <a:t>VEGA/VLTI </a:t>
            </a:r>
            <a:r>
              <a:rPr lang="fr-FR" sz="2000" dirty="0" err="1" smtClean="0"/>
              <a:t>proposed</a:t>
            </a:r>
            <a:r>
              <a:rPr lang="fr-FR" sz="2000" dirty="0" smtClean="0"/>
              <a:t> in 2005…</a:t>
            </a:r>
          </a:p>
          <a:p>
            <a:pPr lvl="1"/>
            <a:endParaRPr lang="fr-FR" sz="2000" dirty="0"/>
          </a:p>
          <a:p>
            <a:pPr lvl="1"/>
            <a:endParaRPr lang="fr-FR" sz="2000" dirty="0" smtClean="0"/>
          </a:p>
          <a:p>
            <a:r>
              <a:rPr lang="fr-FR" sz="2400" dirty="0" smtClean="0"/>
              <a:t>VLTI </a:t>
            </a:r>
            <a:r>
              <a:rPr lang="fr-FR" sz="2400" dirty="0" err="1" smtClean="0"/>
              <a:t>should</a:t>
            </a:r>
            <a:r>
              <a:rPr lang="fr-FR" sz="2400" dirty="0" smtClean="0"/>
              <a:t> </a:t>
            </a:r>
            <a:r>
              <a:rPr lang="fr-FR" sz="2400" dirty="0" err="1" smtClean="0"/>
              <a:t>be</a:t>
            </a:r>
            <a:r>
              <a:rPr lang="fr-FR" sz="2400" dirty="0" smtClean="0"/>
              <a:t> visible </a:t>
            </a:r>
            <a:r>
              <a:rPr lang="fr-FR" sz="2400" dirty="0" err="1" smtClean="0"/>
              <a:t>now</a:t>
            </a:r>
            <a:r>
              <a:rPr lang="fr-FR" sz="2400" dirty="0" smtClean="0"/>
              <a:t>!</a:t>
            </a:r>
            <a:endParaRPr lang="fr-FR" sz="2400" dirty="0"/>
          </a:p>
        </p:txBody>
      </p:sp>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A23DF94E-B7E8-4AAC-9EF2-923C4D316F19}" type="slidenum">
              <a:rPr lang="fr-FR" smtClean="0"/>
              <a:pPr/>
              <a:t>2</a:t>
            </a:fld>
            <a:endParaRPr lang="fr-FR"/>
          </a:p>
        </p:txBody>
      </p:sp>
      <p:grpSp>
        <p:nvGrpSpPr>
          <p:cNvPr id="10" name="Groupe 9"/>
          <p:cNvGrpSpPr/>
          <p:nvPr/>
        </p:nvGrpSpPr>
        <p:grpSpPr>
          <a:xfrm>
            <a:off x="6012160" y="2636912"/>
            <a:ext cx="2838450" cy="3046154"/>
            <a:chOff x="6012160" y="2636912"/>
            <a:chExt cx="2838450" cy="3046154"/>
          </a:xfrm>
        </p:grpSpPr>
        <p:pic>
          <p:nvPicPr>
            <p:cNvPr id="1027" name="Picture 3"/>
            <p:cNvPicPr>
              <a:picLocks noChangeAspect="1" noChangeArrowheads="1"/>
            </p:cNvPicPr>
            <p:nvPr/>
          </p:nvPicPr>
          <p:blipFill>
            <a:blip r:embed="rId3" cstate="print"/>
            <a:srcRect/>
            <a:stretch>
              <a:fillRect/>
            </a:stretch>
          </p:blipFill>
          <p:spPr bwMode="auto">
            <a:xfrm>
              <a:off x="6012160" y="2636912"/>
              <a:ext cx="2838450" cy="2686050"/>
            </a:xfrm>
            <a:prstGeom prst="rect">
              <a:avLst/>
            </a:prstGeom>
            <a:noFill/>
            <a:ln w="9525">
              <a:noFill/>
              <a:miter lim="800000"/>
              <a:headEnd/>
              <a:tailEnd/>
            </a:ln>
          </p:spPr>
        </p:pic>
        <p:sp>
          <p:nvSpPr>
            <p:cNvPr id="9" name="ZoneTexte 8"/>
            <p:cNvSpPr txBox="1"/>
            <p:nvPr/>
          </p:nvSpPr>
          <p:spPr>
            <a:xfrm>
              <a:off x="6157564" y="5313734"/>
              <a:ext cx="2662908" cy="369332"/>
            </a:xfrm>
            <a:prstGeom prst="rect">
              <a:avLst/>
            </a:prstGeom>
            <a:noFill/>
          </p:spPr>
          <p:txBody>
            <a:bodyPr wrap="none" rtlCol="0">
              <a:spAutoFit/>
            </a:bodyPr>
            <a:lstStyle/>
            <a:p>
              <a:r>
                <a:rPr lang="fr-FR" dirty="0" smtClean="0">
                  <a:solidFill>
                    <a:schemeClr val="bg1"/>
                  </a:solidFill>
                </a:rPr>
                <a:t>Source: OLBIN Oct.2011</a:t>
              </a:r>
              <a:endParaRPr lang="fr-FR"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Why</a:t>
            </a:r>
            <a:r>
              <a:rPr lang="fr-FR" dirty="0" smtClean="0"/>
              <a:t> </a:t>
            </a:r>
            <a:r>
              <a:rPr lang="fr-FR" dirty="0" err="1" smtClean="0"/>
              <a:t>doing</a:t>
            </a:r>
            <a:r>
              <a:rPr lang="fr-FR" dirty="0" smtClean="0"/>
              <a:t> visible interferometry?</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New spectral </a:t>
            </a:r>
            <a:r>
              <a:rPr lang="fr-FR" dirty="0" err="1" smtClean="0"/>
              <a:t>window</a:t>
            </a:r>
            <a:r>
              <a:rPr lang="fr-FR" dirty="0" smtClean="0"/>
              <a:t>:</a:t>
            </a:r>
          </a:p>
          <a:p>
            <a:pPr lvl="1"/>
            <a:r>
              <a:rPr lang="fr-FR" dirty="0" smtClean="0"/>
              <a:t>New </a:t>
            </a:r>
            <a:r>
              <a:rPr lang="fr-FR" dirty="0" err="1" smtClean="0"/>
              <a:t>objects</a:t>
            </a:r>
            <a:endParaRPr lang="fr-FR" dirty="0" smtClean="0"/>
          </a:p>
          <a:p>
            <a:pPr lvl="1"/>
            <a:r>
              <a:rPr lang="fr-FR" dirty="0" smtClean="0"/>
              <a:t>New </a:t>
            </a:r>
            <a:r>
              <a:rPr lang="fr-FR" dirty="0" err="1" smtClean="0"/>
              <a:t>physical</a:t>
            </a:r>
            <a:r>
              <a:rPr lang="fr-FR" dirty="0" smtClean="0"/>
              <a:t> </a:t>
            </a:r>
            <a:r>
              <a:rPr lang="fr-FR" dirty="0" err="1" smtClean="0"/>
              <a:t>processes</a:t>
            </a:r>
            <a:endParaRPr lang="fr-FR" dirty="0" smtClean="0"/>
          </a:p>
          <a:p>
            <a:pPr lvl="1"/>
            <a:r>
              <a:rPr lang="fr-FR" dirty="0" err="1" smtClean="0"/>
              <a:t>Complementary</a:t>
            </a:r>
            <a:r>
              <a:rPr lang="fr-FR" dirty="0" smtClean="0"/>
              <a:t> </a:t>
            </a:r>
            <a:r>
              <a:rPr lang="fr-FR" dirty="0" err="1" smtClean="0"/>
              <a:t>view</a:t>
            </a:r>
            <a:endParaRPr lang="fr-FR" dirty="0" smtClean="0"/>
          </a:p>
          <a:p>
            <a:pPr lvl="1"/>
            <a:endParaRPr lang="fr-FR" dirty="0" smtClean="0"/>
          </a:p>
          <a:p>
            <a:r>
              <a:rPr lang="fr-FR" dirty="0" err="1" smtClean="0"/>
              <a:t>Possibility</a:t>
            </a:r>
            <a:r>
              <a:rPr lang="fr-FR" dirty="0" smtClean="0"/>
              <a:t> to </a:t>
            </a:r>
            <a:r>
              <a:rPr lang="fr-FR" dirty="0" err="1" smtClean="0"/>
              <a:t>reach</a:t>
            </a:r>
            <a:r>
              <a:rPr lang="fr-FR" dirty="0" smtClean="0"/>
              <a:t> </a:t>
            </a:r>
            <a:r>
              <a:rPr lang="fr-FR" dirty="0" err="1" smtClean="0"/>
              <a:t>very</a:t>
            </a:r>
            <a:r>
              <a:rPr lang="fr-FR" dirty="0" smtClean="0"/>
              <a:t> </a:t>
            </a:r>
            <a:r>
              <a:rPr lang="fr-FR" dirty="0" err="1" smtClean="0"/>
              <a:t>high</a:t>
            </a:r>
            <a:r>
              <a:rPr lang="fr-FR" dirty="0" smtClean="0"/>
              <a:t> spectral </a:t>
            </a:r>
            <a:r>
              <a:rPr lang="fr-FR" dirty="0" err="1" smtClean="0"/>
              <a:t>resolution</a:t>
            </a:r>
            <a:endParaRPr lang="fr-FR" dirty="0" smtClean="0"/>
          </a:p>
          <a:p>
            <a:pPr lvl="1"/>
            <a:r>
              <a:rPr lang="fr-FR" dirty="0" smtClean="0"/>
              <a:t>VEGA@CHARA  R=30000</a:t>
            </a:r>
          </a:p>
          <a:p>
            <a:pPr lvl="1"/>
            <a:endParaRPr lang="fr-FR" dirty="0" smtClean="0"/>
          </a:p>
          <a:p>
            <a:r>
              <a:rPr lang="fr-FR" dirty="0" smtClean="0"/>
              <a:t>VLTI@0.6µm&amp;200m ≈ VLTI@2.2µm&amp;750m</a:t>
            </a:r>
          </a:p>
          <a:p>
            <a:endParaRPr lang="fr-FR" dirty="0" smtClean="0"/>
          </a:p>
          <a:p>
            <a:r>
              <a:rPr lang="fr-FR" dirty="0" smtClean="0"/>
              <a:t>Last but not least: </a:t>
            </a:r>
            <a:r>
              <a:rPr lang="fr-FR" dirty="0" err="1" smtClean="0"/>
              <a:t>because</a:t>
            </a:r>
            <a:r>
              <a:rPr lang="fr-FR" dirty="0" smtClean="0"/>
              <a:t> </a:t>
            </a:r>
            <a:r>
              <a:rPr lang="fr-FR" dirty="0" err="1" smtClean="0"/>
              <a:t>it</a:t>
            </a:r>
            <a:r>
              <a:rPr lang="fr-FR" dirty="0" smtClean="0"/>
              <a:t> </a:t>
            </a:r>
            <a:r>
              <a:rPr lang="fr-FR" dirty="0" err="1" smtClean="0"/>
              <a:t>is</a:t>
            </a:r>
            <a:r>
              <a:rPr lang="fr-FR" dirty="0" smtClean="0"/>
              <a:t> </a:t>
            </a:r>
            <a:r>
              <a:rPr lang="fr-FR" dirty="0" err="1" smtClean="0"/>
              <a:t>working</a:t>
            </a:r>
            <a:r>
              <a:rPr lang="fr-FR" dirty="0" smtClean="0"/>
              <a:t> </a:t>
            </a:r>
            <a:r>
              <a:rPr lang="fr-FR" dirty="0" err="1" smtClean="0"/>
              <a:t>well</a:t>
            </a:r>
            <a:r>
              <a:rPr lang="fr-FR" dirty="0" smtClean="0"/>
              <a:t>!</a:t>
            </a:r>
          </a:p>
        </p:txBody>
      </p:sp>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numéro de diapositive 4"/>
          <p:cNvSpPr>
            <a:spLocks noGrp="1"/>
          </p:cNvSpPr>
          <p:nvPr>
            <p:ph type="sldNum" sz="quarter" idx="12"/>
          </p:nvPr>
        </p:nvSpPr>
        <p:spPr/>
        <p:txBody>
          <a:bodyPr/>
          <a:lstStyle/>
          <a:p>
            <a:fld id="{A23DF94E-B7E8-4AAC-9EF2-923C4D316F19}" type="slidenum">
              <a:rPr lang="fr-FR" smtClean="0"/>
              <a:pPr/>
              <a:t>3</a:t>
            </a:fld>
            <a:endParaRPr lang="fr-FR"/>
          </a:p>
        </p:txBody>
      </p:sp>
      <p:sp>
        <p:nvSpPr>
          <p:cNvPr id="6" name="Espace réservé du pied de page 5"/>
          <p:cNvSpPr>
            <a:spLocks noGrp="1"/>
          </p:cNvSpPr>
          <p:nvPr>
            <p:ph type="ftr" sz="quarter" idx="11"/>
          </p:nvPr>
        </p:nvSpPr>
        <p:spPr/>
        <p:txBody>
          <a:bodyPr/>
          <a:lstStyle/>
          <a:p>
            <a:r>
              <a:rPr lang="fr-FR" smtClean="0"/>
              <a:t>VEGA/CHARA &amp; VISIBLE VLTI</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7A7F6F43-6263-4B2E-B86C-6555E78F1920}" type="slidenum">
              <a:rPr lang="fr-FR" smtClean="0"/>
              <a:pPr/>
              <a:t>4</a:t>
            </a:fld>
            <a:endParaRPr lang="fr-FR"/>
          </a:p>
        </p:txBody>
      </p:sp>
      <p:sp>
        <p:nvSpPr>
          <p:cNvPr id="10" name="Espace réservé du pied de page 9"/>
          <p:cNvSpPr>
            <a:spLocks noGrp="1"/>
          </p:cNvSpPr>
          <p:nvPr>
            <p:ph type="ftr" sz="quarter" idx="11"/>
          </p:nvPr>
        </p:nvSpPr>
        <p:spPr/>
        <p:txBody>
          <a:bodyPr/>
          <a:lstStyle/>
          <a:p>
            <a:r>
              <a:rPr lang="fr-FR" smtClean="0"/>
              <a:t>VEGA/CHARA &amp; VISIBLE VLTI</a:t>
            </a:r>
            <a:endParaRPr lang="fr-FR"/>
          </a:p>
        </p:txBody>
      </p:sp>
      <p:sp>
        <p:nvSpPr>
          <p:cNvPr id="13"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smtClean="0">
                <a:solidFill>
                  <a:srgbClr val="FFFFFF"/>
                </a:solidFill>
                <a:latin typeface="Calibri" pitchFamily="-112" charset="0"/>
              </a:rPr>
              <a:t>Apport de VEGA</a:t>
            </a:r>
            <a:endParaRPr lang="fr-FR" sz="2400">
              <a:solidFill>
                <a:schemeClr val="bg1"/>
              </a:solidFill>
            </a:endParaRPr>
          </a:p>
        </p:txBody>
      </p:sp>
      <p:pic>
        <p:nvPicPr>
          <p:cNvPr id="14" name="Picture 2" descr="terreNuit"/>
          <p:cNvPicPr>
            <a:picLocks noChangeAspect="1" noChangeArrowheads="1"/>
          </p:cNvPicPr>
          <p:nvPr/>
        </p:nvPicPr>
        <p:blipFill>
          <a:blip r:embed="rId3" cstate="print"/>
          <a:srcRect/>
          <a:stretch>
            <a:fillRect/>
          </a:stretch>
        </p:blipFill>
        <p:spPr bwMode="auto">
          <a:xfrm>
            <a:off x="-36513" y="-76200"/>
            <a:ext cx="9217026" cy="7183438"/>
          </a:xfrm>
          <a:prstGeom prst="rect">
            <a:avLst/>
          </a:prstGeom>
          <a:noFill/>
          <a:ln w="9525">
            <a:noFill/>
            <a:miter lim="800000"/>
            <a:headEnd/>
            <a:tailEnd/>
          </a:ln>
        </p:spPr>
      </p:pic>
      <p:sp>
        <p:nvSpPr>
          <p:cNvPr id="15" name="Text Box 3"/>
          <p:cNvSpPr txBox="1">
            <a:spLocks noChangeArrowheads="1"/>
          </p:cNvSpPr>
          <p:nvPr/>
        </p:nvSpPr>
        <p:spPr bwMode="auto">
          <a:xfrm>
            <a:off x="842516" y="-57001"/>
            <a:ext cx="6526659" cy="830997"/>
          </a:xfrm>
          <a:prstGeom prst="rect">
            <a:avLst/>
          </a:prstGeom>
          <a:noFill/>
          <a:ln w="9525">
            <a:noFill/>
            <a:miter lim="800000"/>
            <a:headEnd/>
            <a:tailEnd/>
          </a:ln>
        </p:spPr>
        <p:txBody>
          <a:bodyPr wrap="none">
            <a:spAutoFit/>
          </a:bodyPr>
          <a:lstStyle/>
          <a:p>
            <a:pPr algn="ctr"/>
            <a:r>
              <a:rPr lang="fr-FR" sz="2400" dirty="0" smtClean="0">
                <a:solidFill>
                  <a:schemeClr val="bg1"/>
                </a:solidFill>
                <a:latin typeface="Calibri" pitchFamily="34" charset="0"/>
              </a:rPr>
              <a:t>VEGA/CHARA High </a:t>
            </a:r>
            <a:r>
              <a:rPr lang="fr-FR" sz="2400" dirty="0" err="1" smtClean="0">
                <a:solidFill>
                  <a:schemeClr val="bg1"/>
                </a:solidFill>
                <a:latin typeface="Calibri" pitchFamily="34" charset="0"/>
              </a:rPr>
              <a:t>angular</a:t>
            </a:r>
            <a:r>
              <a:rPr lang="fr-FR" sz="2400" dirty="0" smtClean="0">
                <a:solidFill>
                  <a:schemeClr val="bg1"/>
                </a:solidFill>
                <a:latin typeface="Calibri" pitchFamily="34" charset="0"/>
              </a:rPr>
              <a:t> and spectral </a:t>
            </a:r>
            <a:r>
              <a:rPr lang="fr-FR" sz="2400" dirty="0" err="1" smtClean="0">
                <a:solidFill>
                  <a:schemeClr val="bg1"/>
                </a:solidFill>
                <a:latin typeface="Calibri" pitchFamily="34" charset="0"/>
              </a:rPr>
              <a:t>resolution</a:t>
            </a:r>
            <a:r>
              <a:rPr lang="fr-FR" sz="2400" dirty="0" smtClean="0">
                <a:solidFill>
                  <a:schemeClr val="bg1"/>
                </a:solidFill>
                <a:latin typeface="Calibri" pitchFamily="34" charset="0"/>
              </a:rPr>
              <a:t> </a:t>
            </a:r>
          </a:p>
          <a:p>
            <a:pPr algn="ctr"/>
            <a:r>
              <a:rPr lang="fr-FR" sz="2400" dirty="0" smtClean="0">
                <a:solidFill>
                  <a:schemeClr val="bg1"/>
                </a:solidFill>
                <a:latin typeface="Calibri" pitchFamily="34" charset="0"/>
              </a:rPr>
              <a:t>(0.3mas et R=6000/30000)</a:t>
            </a:r>
            <a:endParaRPr lang="fr-FR" sz="2400" dirty="0">
              <a:solidFill>
                <a:schemeClr val="bg1"/>
              </a:solidFill>
              <a:latin typeface="Calibri" pitchFamily="34" charset="0"/>
            </a:endParaRPr>
          </a:p>
        </p:txBody>
      </p:sp>
      <p:pic>
        <p:nvPicPr>
          <p:cNvPr id="16" name="Picture 4" descr="IMG_5156"/>
          <p:cNvPicPr>
            <a:picLocks noChangeAspect="1" noChangeArrowheads="1"/>
          </p:cNvPicPr>
          <p:nvPr/>
        </p:nvPicPr>
        <p:blipFill>
          <a:blip r:embed="rId4" cstate="print"/>
          <a:srcRect l="5351" t="5331" r="18642" b="25323"/>
          <a:stretch>
            <a:fillRect/>
          </a:stretch>
        </p:blipFill>
        <p:spPr bwMode="auto">
          <a:xfrm>
            <a:off x="7235825" y="981075"/>
            <a:ext cx="1835150" cy="1255713"/>
          </a:xfrm>
          <a:prstGeom prst="rect">
            <a:avLst/>
          </a:prstGeom>
          <a:noFill/>
          <a:ln w="12700">
            <a:solidFill>
              <a:schemeClr val="accent2"/>
            </a:solidFill>
            <a:miter lim="800000"/>
            <a:headEnd/>
            <a:tailEnd/>
          </a:ln>
        </p:spPr>
      </p:pic>
      <p:pic>
        <p:nvPicPr>
          <p:cNvPr id="17" name="Picture 5"/>
          <p:cNvPicPr>
            <a:picLocks noChangeArrowheads="1"/>
          </p:cNvPicPr>
          <p:nvPr/>
        </p:nvPicPr>
        <p:blipFill>
          <a:blip r:embed="rId5" cstate="print"/>
          <a:srcRect/>
          <a:stretch>
            <a:fillRect/>
          </a:stretch>
        </p:blipFill>
        <p:spPr bwMode="auto">
          <a:xfrm>
            <a:off x="36513" y="1773238"/>
            <a:ext cx="2879725" cy="1223962"/>
          </a:xfrm>
          <a:prstGeom prst="rect">
            <a:avLst/>
          </a:prstGeom>
          <a:noFill/>
          <a:ln w="28575">
            <a:solidFill>
              <a:schemeClr val="accent2"/>
            </a:solidFill>
            <a:miter lim="800000"/>
            <a:headEnd/>
            <a:tailEnd/>
          </a:ln>
        </p:spPr>
      </p:pic>
      <p:sp>
        <p:nvSpPr>
          <p:cNvPr id="18" name="Freeform 6"/>
          <p:cNvSpPr>
            <a:spLocks/>
          </p:cNvSpPr>
          <p:nvPr/>
        </p:nvSpPr>
        <p:spPr bwMode="auto">
          <a:xfrm>
            <a:off x="2916238" y="1460500"/>
            <a:ext cx="4319587" cy="960438"/>
          </a:xfrm>
          <a:custGeom>
            <a:avLst/>
            <a:gdLst>
              <a:gd name="T0" fmla="*/ 0 w 2948"/>
              <a:gd name="T1" fmla="*/ 2147483647 h 605"/>
              <a:gd name="T2" fmla="*/ 2147483647 w 2948"/>
              <a:gd name="T3" fmla="*/ 2147483647 h 605"/>
              <a:gd name="T4" fmla="*/ 2147483647 w 2948"/>
              <a:gd name="T5" fmla="*/ 2147483647 h 605"/>
              <a:gd name="T6" fmla="*/ 2147483647 w 2948"/>
              <a:gd name="T7" fmla="*/ 2147483647 h 605"/>
              <a:gd name="T8" fmla="*/ 2147483647 w 2948"/>
              <a:gd name="T9" fmla="*/ 2147483647 h 605"/>
              <a:gd name="T10" fmla="*/ 0 60000 65536"/>
              <a:gd name="T11" fmla="*/ 0 60000 65536"/>
              <a:gd name="T12" fmla="*/ 0 60000 65536"/>
              <a:gd name="T13" fmla="*/ 0 60000 65536"/>
              <a:gd name="T14" fmla="*/ 0 60000 65536"/>
              <a:gd name="T15" fmla="*/ 0 w 2948"/>
              <a:gd name="T16" fmla="*/ 0 h 605"/>
              <a:gd name="T17" fmla="*/ 2948 w 2948"/>
              <a:gd name="T18" fmla="*/ 605 h 605"/>
            </a:gdLst>
            <a:ahLst/>
            <a:cxnLst>
              <a:cxn ang="T10">
                <a:pos x="T0" y="T1"/>
              </a:cxn>
              <a:cxn ang="T11">
                <a:pos x="T2" y="T3"/>
              </a:cxn>
              <a:cxn ang="T12">
                <a:pos x="T4" y="T5"/>
              </a:cxn>
              <a:cxn ang="T13">
                <a:pos x="T6" y="T7"/>
              </a:cxn>
              <a:cxn ang="T14">
                <a:pos x="T8" y="T9"/>
              </a:cxn>
            </a:cxnLst>
            <a:rect l="T15" t="T16" r="T17" b="T18"/>
            <a:pathLst>
              <a:path w="2948" h="605">
                <a:moveTo>
                  <a:pt x="0" y="605"/>
                </a:moveTo>
                <a:cubicBezTo>
                  <a:pt x="200" y="427"/>
                  <a:pt x="401" y="249"/>
                  <a:pt x="635" y="151"/>
                </a:cubicBezTo>
                <a:cubicBezTo>
                  <a:pt x="869" y="53"/>
                  <a:pt x="1104" y="30"/>
                  <a:pt x="1406" y="15"/>
                </a:cubicBezTo>
                <a:cubicBezTo>
                  <a:pt x="1708" y="0"/>
                  <a:pt x="2192" y="46"/>
                  <a:pt x="2449" y="61"/>
                </a:cubicBezTo>
                <a:cubicBezTo>
                  <a:pt x="2706" y="76"/>
                  <a:pt x="2827" y="91"/>
                  <a:pt x="2948" y="106"/>
                </a:cubicBezTo>
              </a:path>
            </a:pathLst>
          </a:custGeom>
          <a:noFill/>
          <a:ln w="28575" cmpd="sng">
            <a:solidFill>
              <a:srgbClr val="FFFF00"/>
            </a:solidFill>
            <a:round/>
            <a:headEnd type="triangle" w="med" len="med"/>
            <a:tailEnd type="triangle" w="med" len="med"/>
          </a:ln>
        </p:spPr>
        <p:txBody>
          <a:bodyPr/>
          <a:lstStyle/>
          <a:p>
            <a:endParaRPr lang="fr-FR"/>
          </a:p>
        </p:txBody>
      </p:sp>
      <p:grpSp>
        <p:nvGrpSpPr>
          <p:cNvPr id="2" name="Group 7"/>
          <p:cNvGrpSpPr>
            <a:grpSpLocks/>
          </p:cNvGrpSpPr>
          <p:nvPr/>
        </p:nvGrpSpPr>
        <p:grpSpPr bwMode="auto">
          <a:xfrm>
            <a:off x="228600" y="4365626"/>
            <a:ext cx="1020763" cy="1871663"/>
            <a:chOff x="371" y="3022"/>
            <a:chExt cx="643" cy="1179"/>
          </a:xfrm>
        </p:grpSpPr>
        <p:pic>
          <p:nvPicPr>
            <p:cNvPr id="20" name="Picture 8"/>
            <p:cNvPicPr>
              <a:picLocks noChangeAspect="1" noChangeArrowheads="1"/>
            </p:cNvPicPr>
            <p:nvPr/>
          </p:nvPicPr>
          <p:blipFill>
            <a:blip r:embed="rId6" cstate="print"/>
            <a:srcRect/>
            <a:stretch>
              <a:fillRect/>
            </a:stretch>
          </p:blipFill>
          <p:spPr bwMode="auto">
            <a:xfrm>
              <a:off x="476" y="3022"/>
              <a:ext cx="445" cy="916"/>
            </a:xfrm>
            <a:prstGeom prst="rect">
              <a:avLst/>
            </a:prstGeom>
            <a:noFill/>
            <a:ln w="9525">
              <a:noFill/>
              <a:miter lim="800000"/>
              <a:headEnd/>
              <a:tailEnd/>
            </a:ln>
          </p:spPr>
        </p:pic>
        <p:sp>
          <p:nvSpPr>
            <p:cNvPr id="21" name="Text Box 9"/>
            <p:cNvSpPr txBox="1">
              <a:spLocks noChangeArrowheads="1"/>
            </p:cNvSpPr>
            <p:nvPr/>
          </p:nvSpPr>
          <p:spPr bwMode="auto">
            <a:xfrm>
              <a:off x="371" y="3968"/>
              <a:ext cx="643" cy="233"/>
            </a:xfrm>
            <a:prstGeom prst="rect">
              <a:avLst/>
            </a:prstGeom>
            <a:noFill/>
            <a:ln w="9525">
              <a:noFill/>
              <a:miter lim="800000"/>
              <a:headEnd/>
              <a:tailEnd/>
            </a:ln>
          </p:spPr>
          <p:txBody>
            <a:bodyPr wrap="none">
              <a:spAutoFit/>
            </a:bodyPr>
            <a:lstStyle/>
            <a:p>
              <a:pPr algn="ctr"/>
              <a:r>
                <a:rPr lang="fr-FR" dirty="0" smtClean="0">
                  <a:solidFill>
                    <a:srgbClr val="FFFF00"/>
                  </a:solidFill>
                  <a:latin typeface="Calibri" pitchFamily="34" charset="0"/>
                </a:rPr>
                <a:t>Mode 3T</a:t>
              </a:r>
            </a:p>
          </p:txBody>
        </p:sp>
      </p:grpSp>
      <p:sp>
        <p:nvSpPr>
          <p:cNvPr id="31" name="Text Box 3"/>
          <p:cNvSpPr txBox="1">
            <a:spLocks noChangeArrowheads="1"/>
          </p:cNvSpPr>
          <p:nvPr/>
        </p:nvSpPr>
        <p:spPr bwMode="auto">
          <a:xfrm>
            <a:off x="7095205" y="549275"/>
            <a:ext cx="2114811" cy="461665"/>
          </a:xfrm>
          <a:prstGeom prst="rect">
            <a:avLst/>
          </a:prstGeom>
          <a:noFill/>
          <a:ln w="9525">
            <a:noFill/>
            <a:miter lim="800000"/>
            <a:headEnd/>
            <a:tailEnd/>
          </a:ln>
        </p:spPr>
        <p:txBody>
          <a:bodyPr wrap="none">
            <a:spAutoFit/>
          </a:bodyPr>
          <a:lstStyle/>
          <a:p>
            <a:pPr algn="ctr"/>
            <a:r>
              <a:rPr lang="fr-FR" sz="2400" smtClean="0">
                <a:solidFill>
                  <a:schemeClr val="bg1"/>
                </a:solidFill>
                <a:latin typeface="Calibri" pitchFamily="34" charset="0"/>
              </a:rPr>
              <a:t>Remote control</a:t>
            </a:r>
            <a:endParaRPr lang="fr-FR" sz="2400">
              <a:solidFill>
                <a:schemeClr val="bg1"/>
              </a:solidFill>
              <a:latin typeface="Calibri" pitchFamily="34" charset="0"/>
            </a:endParaRPr>
          </a:p>
        </p:txBody>
      </p:sp>
      <p:sp>
        <p:nvSpPr>
          <p:cNvPr id="32" name="Text Box 3"/>
          <p:cNvSpPr txBox="1">
            <a:spLocks noChangeArrowheads="1"/>
          </p:cNvSpPr>
          <p:nvPr/>
        </p:nvSpPr>
        <p:spPr bwMode="auto">
          <a:xfrm>
            <a:off x="468313" y="1412875"/>
            <a:ext cx="1798637" cy="461963"/>
          </a:xfrm>
          <a:prstGeom prst="rect">
            <a:avLst/>
          </a:prstGeom>
          <a:noFill/>
          <a:ln w="9525">
            <a:noFill/>
            <a:miter lim="800000"/>
            <a:headEnd/>
            <a:tailEnd/>
          </a:ln>
        </p:spPr>
        <p:txBody>
          <a:bodyPr wrap="none">
            <a:spAutoFit/>
          </a:bodyPr>
          <a:lstStyle/>
          <a:p>
            <a:pPr algn="ctr"/>
            <a:r>
              <a:rPr lang="fr-FR" sz="2400" smtClean="0">
                <a:solidFill>
                  <a:schemeClr val="bg1"/>
                </a:solidFill>
                <a:latin typeface="Calibri" pitchFamily="34" charset="0"/>
              </a:rPr>
              <a:t>CHARA Array</a:t>
            </a:r>
            <a:endParaRPr lang="fr-FR" sz="2400">
              <a:solidFill>
                <a:schemeClr val="bg1"/>
              </a:solidFill>
              <a:latin typeface="Calibri" pitchFamily="34" charset="0"/>
            </a:endParaRPr>
          </a:p>
        </p:txBody>
      </p:sp>
      <p:sp>
        <p:nvSpPr>
          <p:cNvPr id="33" name="ZoneTexte 21"/>
          <p:cNvSpPr txBox="1">
            <a:spLocks noChangeArrowheads="1"/>
          </p:cNvSpPr>
          <p:nvPr/>
        </p:nvSpPr>
        <p:spPr bwMode="auto">
          <a:xfrm>
            <a:off x="4194598" y="2438400"/>
            <a:ext cx="5129930" cy="3693319"/>
          </a:xfrm>
          <a:prstGeom prst="rect">
            <a:avLst/>
          </a:prstGeom>
          <a:noFill/>
          <a:ln w="28575">
            <a:noFill/>
            <a:miter lim="800000"/>
            <a:headEnd/>
            <a:tailEnd/>
          </a:ln>
        </p:spPr>
        <p:txBody>
          <a:bodyPr wrap="none">
            <a:spAutoFit/>
          </a:bodyPr>
          <a:lstStyle/>
          <a:p>
            <a:r>
              <a:rPr lang="fr-FR" dirty="0">
                <a:solidFill>
                  <a:srgbClr val="FFFF00"/>
                </a:solidFill>
              </a:rPr>
              <a:t>09-2007: </a:t>
            </a:r>
            <a:r>
              <a:rPr lang="fr-FR" dirty="0" err="1">
                <a:solidFill>
                  <a:srgbClr val="FFFF00"/>
                </a:solidFill>
              </a:rPr>
              <a:t>Integration</a:t>
            </a:r>
            <a:endParaRPr lang="fr-FR" dirty="0">
              <a:solidFill>
                <a:srgbClr val="FFFF00"/>
              </a:solidFill>
            </a:endParaRPr>
          </a:p>
          <a:p>
            <a:r>
              <a:rPr lang="fr-FR" dirty="0">
                <a:solidFill>
                  <a:srgbClr val="FFFF00"/>
                </a:solidFill>
              </a:rPr>
              <a:t>07-2008: </a:t>
            </a:r>
            <a:r>
              <a:rPr lang="fr-FR" dirty="0" smtClean="0">
                <a:solidFill>
                  <a:srgbClr val="FFFF00"/>
                </a:solidFill>
              </a:rPr>
              <a:t>First science light</a:t>
            </a:r>
          </a:p>
          <a:p>
            <a:r>
              <a:rPr lang="fr-FR" dirty="0" smtClean="0">
                <a:solidFill>
                  <a:srgbClr val="FFFF00"/>
                </a:solidFill>
                <a:latin typeface="Calibri" pitchFamily="34" charset="0"/>
              </a:rPr>
              <a:t>10-2008: Mode 3T</a:t>
            </a:r>
            <a:endParaRPr lang="fr-FR" dirty="0" smtClean="0">
              <a:solidFill>
                <a:srgbClr val="FFFF00"/>
              </a:solidFill>
            </a:endParaRPr>
          </a:p>
          <a:p>
            <a:r>
              <a:rPr lang="fr-FR" dirty="0">
                <a:solidFill>
                  <a:srgbClr val="FFFF00"/>
                </a:solidFill>
              </a:rPr>
              <a:t>07-2009: </a:t>
            </a:r>
            <a:r>
              <a:rPr lang="fr-FR" dirty="0" err="1" smtClean="0">
                <a:solidFill>
                  <a:srgbClr val="FFFF00"/>
                </a:solidFill>
              </a:rPr>
              <a:t>Remote</a:t>
            </a:r>
            <a:r>
              <a:rPr lang="fr-FR" dirty="0" smtClean="0">
                <a:solidFill>
                  <a:srgbClr val="FFFF00"/>
                </a:solidFill>
              </a:rPr>
              <a:t> </a:t>
            </a:r>
            <a:r>
              <a:rPr lang="fr-FR" dirty="0" err="1" smtClean="0">
                <a:solidFill>
                  <a:srgbClr val="FFFF00"/>
                </a:solidFill>
              </a:rPr>
              <a:t>operation</a:t>
            </a:r>
            <a:endParaRPr lang="fr-FR" dirty="0">
              <a:solidFill>
                <a:srgbClr val="FFFF00"/>
              </a:solidFill>
            </a:endParaRPr>
          </a:p>
          <a:p>
            <a:r>
              <a:rPr lang="fr-FR" dirty="0">
                <a:solidFill>
                  <a:srgbClr val="FFFF00"/>
                </a:solidFill>
              </a:rPr>
              <a:t>06-2010: </a:t>
            </a:r>
            <a:r>
              <a:rPr lang="fr-FR" dirty="0" smtClean="0">
                <a:solidFill>
                  <a:srgbClr val="FFFF00"/>
                </a:solidFill>
              </a:rPr>
              <a:t>First science </a:t>
            </a:r>
            <a:r>
              <a:rPr lang="fr-FR" dirty="0" err="1" smtClean="0">
                <a:solidFill>
                  <a:srgbClr val="FFFF00"/>
                </a:solidFill>
              </a:rPr>
              <a:t>papers</a:t>
            </a:r>
            <a:endParaRPr lang="fr-FR" dirty="0" smtClean="0">
              <a:solidFill>
                <a:srgbClr val="FFFF00"/>
              </a:solidFill>
            </a:endParaRPr>
          </a:p>
          <a:p>
            <a:r>
              <a:rPr lang="fr-FR" dirty="0" smtClean="0">
                <a:solidFill>
                  <a:srgbClr val="FFFF00"/>
                </a:solidFill>
              </a:rPr>
              <a:t>10-2010: Mode 4T</a:t>
            </a:r>
          </a:p>
          <a:p>
            <a:r>
              <a:rPr lang="fr-FR" dirty="0" smtClean="0">
                <a:solidFill>
                  <a:srgbClr val="FFFF00"/>
                </a:solidFill>
              </a:rPr>
              <a:t>08-2011: 11 </a:t>
            </a:r>
            <a:r>
              <a:rPr lang="fr-FR" dirty="0" err="1" smtClean="0">
                <a:solidFill>
                  <a:srgbClr val="FFFF00"/>
                </a:solidFill>
              </a:rPr>
              <a:t>papers</a:t>
            </a:r>
            <a:r>
              <a:rPr lang="fr-FR" dirty="0" smtClean="0">
                <a:solidFill>
                  <a:srgbClr val="FFFF00"/>
                </a:solidFill>
              </a:rPr>
              <a:t> in total (2 </a:t>
            </a:r>
            <a:r>
              <a:rPr lang="fr-FR" dirty="0" err="1" smtClean="0">
                <a:solidFill>
                  <a:srgbClr val="FFFF00"/>
                </a:solidFill>
              </a:rPr>
              <a:t>technical</a:t>
            </a:r>
            <a:r>
              <a:rPr lang="fr-FR" dirty="0" smtClean="0">
                <a:solidFill>
                  <a:srgbClr val="FFFF00"/>
                </a:solidFill>
              </a:rPr>
              <a:t>)</a:t>
            </a:r>
          </a:p>
          <a:p>
            <a:r>
              <a:rPr lang="fr-FR" dirty="0" smtClean="0">
                <a:solidFill>
                  <a:srgbClr val="FFFF00"/>
                </a:solidFill>
              </a:rPr>
              <a:t> </a:t>
            </a:r>
          </a:p>
          <a:p>
            <a:r>
              <a:rPr lang="en-US" u="sng" dirty="0" smtClean="0">
                <a:solidFill>
                  <a:srgbClr val="FFFF00"/>
                </a:solidFill>
              </a:rPr>
              <a:t>2011 :</a:t>
            </a:r>
          </a:p>
          <a:p>
            <a:endParaRPr lang="en-US" u="sng" dirty="0" smtClean="0">
              <a:solidFill>
                <a:srgbClr val="FFFF00"/>
              </a:solidFill>
            </a:endParaRPr>
          </a:p>
          <a:p>
            <a:r>
              <a:rPr lang="en-US" dirty="0" smtClean="0">
                <a:solidFill>
                  <a:srgbClr val="FFFF00"/>
                </a:solidFill>
              </a:rPr>
              <a:t>3T/4T VEGA + IR instruments (CLIMB, MIRC)  </a:t>
            </a:r>
          </a:p>
          <a:p>
            <a:r>
              <a:rPr lang="en-US" dirty="0" smtClean="0">
                <a:solidFill>
                  <a:srgbClr val="FFFF00"/>
                </a:solidFill>
              </a:rPr>
              <a:t>30 programs, 50 nights per year</a:t>
            </a:r>
          </a:p>
          <a:p>
            <a:r>
              <a:rPr lang="en-US" dirty="0" smtClean="0">
                <a:solidFill>
                  <a:srgbClr val="FFFF00"/>
                </a:solidFill>
              </a:rPr>
              <a:t>Collaboration through VEGA team</a:t>
            </a:r>
            <a:endParaRPr lang="fr-FR" dirty="0">
              <a:solidFill>
                <a:srgbClr val="FFFF00"/>
              </a:solidFill>
            </a:endParaRPr>
          </a:p>
        </p:txBody>
      </p:sp>
      <p:grpSp>
        <p:nvGrpSpPr>
          <p:cNvPr id="3" name="Groupe 29"/>
          <p:cNvGrpSpPr/>
          <p:nvPr/>
        </p:nvGrpSpPr>
        <p:grpSpPr>
          <a:xfrm>
            <a:off x="1475656" y="4365104"/>
            <a:ext cx="1421353" cy="1881500"/>
            <a:chOff x="1475656" y="4365104"/>
            <a:chExt cx="1421353" cy="1881500"/>
          </a:xfrm>
        </p:grpSpPr>
        <p:pic>
          <p:nvPicPr>
            <p:cNvPr id="28" name="Image 27" descr="6T.tiff"/>
            <p:cNvPicPr>
              <a:picLocks noChangeAspect="1"/>
            </p:cNvPicPr>
            <p:nvPr/>
          </p:nvPicPr>
          <p:blipFill>
            <a:blip r:embed="rId7" cstate="print"/>
            <a:srcRect t="3456" r="39200"/>
            <a:stretch>
              <a:fillRect/>
            </a:stretch>
          </p:blipFill>
          <p:spPr>
            <a:xfrm>
              <a:off x="1475656" y="4365104"/>
              <a:ext cx="1421353" cy="1440160"/>
            </a:xfrm>
            <a:prstGeom prst="rect">
              <a:avLst/>
            </a:prstGeom>
          </p:spPr>
        </p:pic>
        <p:sp>
          <p:nvSpPr>
            <p:cNvPr id="29" name="ZoneTexte 28"/>
            <p:cNvSpPr txBox="1"/>
            <p:nvPr/>
          </p:nvSpPr>
          <p:spPr>
            <a:xfrm>
              <a:off x="1763688" y="5877272"/>
              <a:ext cx="1021546" cy="369332"/>
            </a:xfrm>
            <a:prstGeom prst="rect">
              <a:avLst/>
            </a:prstGeom>
            <a:noFill/>
          </p:spPr>
          <p:txBody>
            <a:bodyPr wrap="none" rtlCol="0">
              <a:spAutoFit/>
            </a:bodyPr>
            <a:lstStyle/>
            <a:p>
              <a:pPr algn="ctr"/>
              <a:r>
                <a:rPr lang="en-US" dirty="0" smtClean="0">
                  <a:solidFill>
                    <a:srgbClr val="FFFF00"/>
                  </a:solidFill>
                </a:rPr>
                <a:t>Mode 4T</a:t>
              </a:r>
            </a:p>
          </p:txBody>
        </p:sp>
      </p:grpSp>
      <p:sp>
        <p:nvSpPr>
          <p:cNvPr id="19" name="Ellipse 18"/>
          <p:cNvSpPr/>
          <p:nvPr/>
        </p:nvSpPr>
        <p:spPr>
          <a:xfrm>
            <a:off x="914400" y="3048000"/>
            <a:ext cx="304800" cy="3048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Ellipse 21"/>
          <p:cNvSpPr/>
          <p:nvPr/>
        </p:nvSpPr>
        <p:spPr>
          <a:xfrm>
            <a:off x="8229600" y="2514600"/>
            <a:ext cx="304800" cy="3048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Espace réservé de la date 22"/>
          <p:cNvSpPr>
            <a:spLocks noGrp="1"/>
          </p:cNvSpPr>
          <p:nvPr>
            <p:ph type="dt" sz="half" idx="10"/>
          </p:nvPr>
        </p:nvSpPr>
        <p:spPr/>
        <p:txBody>
          <a:bodyPr/>
          <a:lstStyle/>
          <a:p>
            <a:r>
              <a:rPr lang="fr-FR" smtClean="0"/>
              <a:t>Oct.2011 - 10 years of VLTI</a:t>
            </a:r>
            <a:endParaRPr lang="fr-FR"/>
          </a:p>
        </p:txBody>
      </p:sp>
      <p:pic>
        <p:nvPicPr>
          <p:cNvPr id="25" name="Image 24" descr="tagHistogram_9.png"/>
          <p:cNvPicPr>
            <a:picLocks noChangeAspect="1"/>
          </p:cNvPicPr>
          <p:nvPr/>
        </p:nvPicPr>
        <p:blipFill>
          <a:blip r:embed="rId8" cstate="print"/>
          <a:stretch>
            <a:fillRect/>
          </a:stretch>
        </p:blipFill>
        <p:spPr>
          <a:xfrm>
            <a:off x="3429000" y="2132856"/>
            <a:ext cx="5715000" cy="4746104"/>
          </a:xfrm>
          <a:prstGeom prst="rect">
            <a:avLst/>
          </a:prstGeom>
        </p:spPr>
      </p:pic>
    </p:spTree>
  </p:cSld>
  <p:clrMapOvr>
    <a:masterClrMapping/>
  </p:clrMapOvr>
  <p:transition advTm="658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28600"/>
            <a:ext cx="7848600" cy="304800"/>
          </a:xfrm>
        </p:spPr>
        <p:txBody>
          <a:bodyPr rtlCol="0">
            <a:normAutofit fontScale="90000"/>
          </a:bodyPr>
          <a:lstStyle/>
          <a:p>
            <a:pPr eaLnBrk="1" fontAlgn="auto" hangingPunct="1">
              <a:spcAft>
                <a:spcPts val="0"/>
              </a:spcAft>
              <a:defRPr/>
            </a:pPr>
            <a:r>
              <a:rPr lang="en-US" sz="3200" dirty="0" smtClean="0">
                <a:ea typeface="ＭＳ Ｐゴシック" pitchFamily="34" charset="-128"/>
              </a:rPr>
              <a:t>Summary of performances </a:t>
            </a:r>
            <a:r>
              <a:rPr lang="en-US" sz="2400" i="1" dirty="0" smtClean="0">
                <a:ea typeface="ＭＳ Ｐゴシック" pitchFamily="34" charset="-128"/>
              </a:rPr>
              <a:t/>
            </a:r>
            <a:br>
              <a:rPr lang="en-US" sz="2400" i="1" dirty="0" smtClean="0">
                <a:ea typeface="ＭＳ Ｐゴシック" pitchFamily="34" charset="-128"/>
              </a:rPr>
            </a:br>
            <a:endParaRPr lang="en-US" sz="2400" i="1" dirty="0" smtClean="0">
              <a:ea typeface="ＭＳ Ｐゴシック" pitchFamily="34" charset="-128"/>
            </a:endParaRPr>
          </a:p>
        </p:txBody>
      </p:sp>
      <p:pic>
        <p:nvPicPr>
          <p:cNvPr id="6167" name="Picture 4"/>
          <p:cNvPicPr>
            <a:picLocks noChangeAspect="1" noChangeArrowheads="1"/>
          </p:cNvPicPr>
          <p:nvPr/>
        </p:nvPicPr>
        <p:blipFill>
          <a:blip r:embed="rId3" cstate="print"/>
          <a:srcRect/>
          <a:stretch>
            <a:fillRect/>
          </a:stretch>
        </p:blipFill>
        <p:spPr bwMode="auto">
          <a:xfrm>
            <a:off x="990600" y="1828800"/>
            <a:ext cx="7086600" cy="1384175"/>
          </a:xfrm>
          <a:prstGeom prst="rect">
            <a:avLst/>
          </a:prstGeom>
          <a:noFill/>
          <a:ln w="6350">
            <a:noFill/>
            <a:miter lim="800000"/>
            <a:headEnd type="none" w="sm" len="sm"/>
            <a:tailEnd type="none" w="sm" len="sm"/>
          </a:ln>
        </p:spPr>
      </p:pic>
      <p:sp>
        <p:nvSpPr>
          <p:cNvPr id="6168" name="Text Box 9"/>
          <p:cNvSpPr txBox="1">
            <a:spLocks noChangeArrowheads="1"/>
          </p:cNvSpPr>
          <p:nvPr/>
        </p:nvSpPr>
        <p:spPr bwMode="auto">
          <a:xfrm>
            <a:off x="1066800" y="1447800"/>
            <a:ext cx="6469803" cy="369332"/>
          </a:xfrm>
          <a:prstGeom prst="rect">
            <a:avLst/>
          </a:prstGeom>
          <a:noFill/>
          <a:ln w="47625" cmpd="thinThick">
            <a:noFill/>
            <a:miter lim="800000"/>
            <a:headEnd type="none" w="sm" len="sm"/>
            <a:tailEnd type="none" w="sm" len="sm"/>
          </a:ln>
        </p:spPr>
        <p:txBody>
          <a:bodyPr>
            <a:spAutoFit/>
          </a:bodyPr>
          <a:lstStyle/>
          <a:p>
            <a:r>
              <a:rPr lang="en-US" b="1" dirty="0">
                <a:solidFill>
                  <a:schemeClr val="bg1"/>
                </a:solidFill>
                <a:latin typeface="Calibri" pitchFamily="34" charset="0"/>
              </a:rPr>
              <a:t>Spectrograph Characteristics</a:t>
            </a:r>
          </a:p>
        </p:txBody>
      </p:sp>
      <p:grpSp>
        <p:nvGrpSpPr>
          <p:cNvPr id="2" name="Grouper 28"/>
          <p:cNvGrpSpPr/>
          <p:nvPr/>
        </p:nvGrpSpPr>
        <p:grpSpPr>
          <a:xfrm>
            <a:off x="1143000" y="3505200"/>
            <a:ext cx="6987729" cy="2012032"/>
            <a:chOff x="1219200" y="3962400"/>
            <a:chExt cx="6987729" cy="2135412"/>
          </a:xfrm>
        </p:grpSpPr>
        <p:pic>
          <p:nvPicPr>
            <p:cNvPr id="6163" name="Picture 8"/>
            <p:cNvPicPr>
              <a:picLocks noChangeAspect="1" noChangeArrowheads="1"/>
            </p:cNvPicPr>
            <p:nvPr/>
          </p:nvPicPr>
          <p:blipFill>
            <a:blip r:embed="rId4" cstate="print"/>
            <a:srcRect/>
            <a:stretch>
              <a:fillRect/>
            </a:stretch>
          </p:blipFill>
          <p:spPr bwMode="auto">
            <a:xfrm>
              <a:off x="1219200" y="4343400"/>
              <a:ext cx="6858000" cy="1754412"/>
            </a:xfrm>
            <a:prstGeom prst="rect">
              <a:avLst/>
            </a:prstGeom>
            <a:noFill/>
            <a:ln w="47625" cmpd="thinThick">
              <a:noFill/>
              <a:miter lim="800000"/>
              <a:headEnd type="none" w="sm" len="sm"/>
              <a:tailEnd type="none" w="sm" len="sm"/>
            </a:ln>
          </p:spPr>
        </p:pic>
        <p:sp>
          <p:nvSpPr>
            <p:cNvPr id="6164" name="Text Box 16"/>
            <p:cNvSpPr txBox="1">
              <a:spLocks noChangeArrowheads="1"/>
            </p:cNvSpPr>
            <p:nvPr/>
          </p:nvSpPr>
          <p:spPr bwMode="auto">
            <a:xfrm>
              <a:off x="1219200" y="3962400"/>
              <a:ext cx="2044149" cy="369332"/>
            </a:xfrm>
            <a:prstGeom prst="rect">
              <a:avLst/>
            </a:prstGeom>
            <a:noFill/>
            <a:ln w="47625" cmpd="thinThick">
              <a:noFill/>
              <a:miter lim="800000"/>
              <a:headEnd type="none" w="sm" len="sm"/>
              <a:tailEnd type="none" w="sm" len="sm"/>
            </a:ln>
          </p:spPr>
          <p:txBody>
            <a:bodyPr wrap="none">
              <a:spAutoFit/>
            </a:bodyPr>
            <a:lstStyle/>
            <a:p>
              <a:r>
                <a:rPr lang="en-US" b="1" dirty="0">
                  <a:solidFill>
                    <a:schemeClr val="bg1"/>
                  </a:solidFill>
                  <a:latin typeface="Calibri" pitchFamily="34" charset="0"/>
                </a:rPr>
                <a:t>Limiting magnitude</a:t>
              </a:r>
            </a:p>
          </p:txBody>
        </p:sp>
        <p:sp>
          <p:nvSpPr>
            <p:cNvPr id="6155" name="ZoneTexte 20"/>
            <p:cNvSpPr txBox="1">
              <a:spLocks noChangeArrowheads="1"/>
            </p:cNvSpPr>
            <p:nvPr/>
          </p:nvSpPr>
          <p:spPr bwMode="auto">
            <a:xfrm>
              <a:off x="4800600" y="3962400"/>
              <a:ext cx="1348929" cy="369332"/>
            </a:xfrm>
            <a:prstGeom prst="rect">
              <a:avLst/>
            </a:prstGeom>
            <a:noFill/>
            <a:ln w="9525">
              <a:noFill/>
              <a:miter lim="800000"/>
              <a:headEnd/>
              <a:tailEnd/>
            </a:ln>
          </p:spPr>
          <p:txBody>
            <a:bodyPr wrap="square">
              <a:spAutoFit/>
            </a:bodyPr>
            <a:lstStyle/>
            <a:p>
              <a:r>
                <a:rPr lang="fr-FR" b="1" dirty="0">
                  <a:solidFill>
                    <a:schemeClr val="bg1"/>
                  </a:solidFill>
                </a:rPr>
                <a:t>R0=8cm</a:t>
              </a:r>
            </a:p>
          </p:txBody>
        </p:sp>
        <p:sp>
          <p:nvSpPr>
            <p:cNvPr id="28" name="ZoneTexte 20"/>
            <p:cNvSpPr txBox="1">
              <a:spLocks noChangeArrowheads="1"/>
            </p:cNvSpPr>
            <p:nvPr/>
          </p:nvSpPr>
          <p:spPr bwMode="auto">
            <a:xfrm>
              <a:off x="6858000" y="3962400"/>
              <a:ext cx="1348929" cy="369332"/>
            </a:xfrm>
            <a:prstGeom prst="rect">
              <a:avLst/>
            </a:prstGeom>
            <a:noFill/>
            <a:ln w="9525">
              <a:noFill/>
              <a:miter lim="800000"/>
              <a:headEnd/>
              <a:tailEnd/>
            </a:ln>
          </p:spPr>
          <p:txBody>
            <a:bodyPr wrap="square">
              <a:spAutoFit/>
            </a:bodyPr>
            <a:lstStyle/>
            <a:p>
              <a:r>
                <a:rPr lang="fr-FR" b="1" dirty="0">
                  <a:solidFill>
                    <a:schemeClr val="bg1"/>
                  </a:solidFill>
                </a:rPr>
                <a:t>R0</a:t>
              </a:r>
              <a:r>
                <a:rPr lang="fr-FR" b="1" dirty="0" smtClean="0">
                  <a:solidFill>
                    <a:schemeClr val="bg1"/>
                  </a:solidFill>
                </a:rPr>
                <a:t>=15cm</a:t>
              </a:r>
              <a:endParaRPr lang="fr-FR" b="1" dirty="0">
                <a:solidFill>
                  <a:schemeClr val="bg1"/>
                </a:solidFill>
              </a:endParaRPr>
            </a:p>
          </p:txBody>
        </p:sp>
      </p:grpSp>
      <p:sp>
        <p:nvSpPr>
          <p:cNvPr id="11" name="ZoneTexte 10"/>
          <p:cNvSpPr txBox="1"/>
          <p:nvPr/>
        </p:nvSpPr>
        <p:spPr>
          <a:xfrm>
            <a:off x="1371600" y="609600"/>
            <a:ext cx="6792244" cy="338554"/>
          </a:xfrm>
          <a:prstGeom prst="rect">
            <a:avLst/>
          </a:prstGeom>
          <a:noFill/>
        </p:spPr>
        <p:txBody>
          <a:bodyPr wrap="none" rtlCol="0">
            <a:spAutoFit/>
          </a:bodyPr>
          <a:lstStyle/>
          <a:p>
            <a:r>
              <a:rPr lang="fr-FR" sz="1600" i="1" dirty="0" err="1" smtClean="0">
                <a:solidFill>
                  <a:schemeClr val="bg1"/>
                </a:solidFill>
              </a:rPr>
              <a:t>Mourard</a:t>
            </a:r>
            <a:r>
              <a:rPr lang="fr-FR" sz="1600" i="1" dirty="0" smtClean="0">
                <a:solidFill>
                  <a:schemeClr val="bg1"/>
                </a:solidFill>
              </a:rPr>
              <a:t> et al. A&amp;A 2009, 508 (for 2T) &amp; </a:t>
            </a:r>
            <a:r>
              <a:rPr lang="fr-FR" sz="1600" i="1" dirty="0" err="1" smtClean="0">
                <a:solidFill>
                  <a:schemeClr val="bg1"/>
                </a:solidFill>
              </a:rPr>
              <a:t>Mourard</a:t>
            </a:r>
            <a:r>
              <a:rPr lang="fr-FR" sz="1600" i="1" dirty="0" smtClean="0">
                <a:solidFill>
                  <a:schemeClr val="bg1"/>
                </a:solidFill>
              </a:rPr>
              <a:t> et al. 2011, 531 (for 3T/4T)</a:t>
            </a:r>
            <a:endParaRPr lang="fr-FR" sz="1600" i="1" dirty="0">
              <a:solidFill>
                <a:schemeClr val="bg1"/>
              </a:solidFill>
            </a:endParaRPr>
          </a:p>
        </p:txBody>
      </p:sp>
      <p:sp>
        <p:nvSpPr>
          <p:cNvPr id="12" name="Espace réservé de la date 11"/>
          <p:cNvSpPr>
            <a:spLocks noGrp="1"/>
          </p:cNvSpPr>
          <p:nvPr>
            <p:ph type="dt" sz="half" idx="10"/>
          </p:nvPr>
        </p:nvSpPr>
        <p:spPr/>
        <p:txBody>
          <a:bodyPr/>
          <a:lstStyle/>
          <a:p>
            <a:r>
              <a:rPr lang="fr-FR" smtClean="0"/>
              <a:t>Oct.2011 - 10 years of VLTI</a:t>
            </a:r>
            <a:endParaRPr lang="fr-FR"/>
          </a:p>
        </p:txBody>
      </p:sp>
      <p:sp>
        <p:nvSpPr>
          <p:cNvPr id="13" name="Espace réservé du numéro de diapositive 12"/>
          <p:cNvSpPr>
            <a:spLocks noGrp="1"/>
          </p:cNvSpPr>
          <p:nvPr>
            <p:ph type="sldNum" sz="quarter" idx="12"/>
          </p:nvPr>
        </p:nvSpPr>
        <p:spPr/>
        <p:txBody>
          <a:bodyPr/>
          <a:lstStyle/>
          <a:p>
            <a:fld id="{A23DF94E-B7E8-4AAC-9EF2-923C4D316F19}" type="slidenum">
              <a:rPr lang="fr-FR" smtClean="0"/>
              <a:pPr/>
              <a:t>5</a:t>
            </a:fld>
            <a:endParaRPr lang="fr-FR"/>
          </a:p>
        </p:txBody>
      </p:sp>
      <p:sp>
        <p:nvSpPr>
          <p:cNvPr id="14" name="Espace réservé du pied de page 13"/>
          <p:cNvSpPr>
            <a:spLocks noGrp="1"/>
          </p:cNvSpPr>
          <p:nvPr>
            <p:ph type="ftr" sz="quarter" idx="11"/>
          </p:nvPr>
        </p:nvSpPr>
        <p:spPr/>
        <p:txBody>
          <a:bodyPr/>
          <a:lstStyle/>
          <a:p>
            <a:r>
              <a:rPr lang="fr-FR" smtClean="0"/>
              <a:t>VEGA/CHARA &amp; VISIBLE VLTI</a:t>
            </a:r>
            <a:endParaRPr lang="fr-F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7384"/>
            <a:ext cx="8229600" cy="1143000"/>
          </a:xfrm>
        </p:spPr>
        <p:txBody>
          <a:bodyPr>
            <a:normAutofit/>
          </a:bodyPr>
          <a:lstStyle/>
          <a:p>
            <a:r>
              <a:rPr lang="en-US" sz="3200" dirty="0" smtClean="0">
                <a:ea typeface="ＭＳ Ｐゴシック" pitchFamily="34" charset="-128"/>
              </a:rPr>
              <a:t>Summary of the VEGA Science Programs</a:t>
            </a:r>
            <a:br>
              <a:rPr lang="en-US" sz="3200" dirty="0" smtClean="0">
                <a:ea typeface="ＭＳ Ｐゴシック" pitchFamily="34" charset="-128"/>
              </a:rPr>
            </a:br>
            <a:r>
              <a:rPr lang="en-US" sz="1600" u="sng" dirty="0" smtClean="0">
                <a:ea typeface="ＭＳ Ｐゴシック" pitchFamily="34" charset="-128"/>
              </a:rPr>
              <a:t>http://www-n.oca.eu/vega/en/publications/index.htm</a:t>
            </a:r>
          </a:p>
        </p:txBody>
      </p:sp>
      <p:sp>
        <p:nvSpPr>
          <p:cNvPr id="18435" name="Rectangle 3"/>
          <p:cNvSpPr>
            <a:spLocks noGrp="1" noChangeArrowheads="1"/>
          </p:cNvSpPr>
          <p:nvPr>
            <p:ph type="body" idx="1"/>
          </p:nvPr>
        </p:nvSpPr>
        <p:spPr>
          <a:xfrm>
            <a:off x="0" y="1196752"/>
            <a:ext cx="9144000" cy="4525963"/>
          </a:xfrm>
        </p:spPr>
        <p:txBody>
          <a:bodyPr rtlCol="0">
            <a:noAutofit/>
          </a:bodyPr>
          <a:lstStyle/>
          <a:p>
            <a:pPr>
              <a:lnSpc>
                <a:spcPct val="80000"/>
              </a:lnSpc>
              <a:defRPr/>
            </a:pPr>
            <a:r>
              <a:rPr lang="en-US" sz="2000" b="1" dirty="0" smtClean="0">
                <a:ea typeface="ＭＳ Ｐゴシック" pitchFamily="34" charset="-128"/>
              </a:rPr>
              <a:t>Fundamental parameters </a:t>
            </a:r>
            <a:r>
              <a:rPr lang="en-US" sz="2000" b="1" i="1" dirty="0" smtClean="0">
                <a:ea typeface="ＭＳ Ｐゴシック" pitchFamily="34" charset="-128"/>
              </a:rPr>
              <a:t>(very high angular resolution + IR Group delay)</a:t>
            </a:r>
          </a:p>
          <a:p>
            <a:pPr lvl="1">
              <a:lnSpc>
                <a:spcPct val="80000"/>
              </a:lnSpc>
              <a:defRPr/>
            </a:pPr>
            <a:r>
              <a:rPr lang="en-US" sz="1600" dirty="0" err="1" smtClean="0">
                <a:ea typeface="ＭＳ Ｐゴシック" pitchFamily="34" charset="-128"/>
              </a:rPr>
              <a:t>roAp</a:t>
            </a:r>
            <a:r>
              <a:rPr lang="en-US" sz="1600" dirty="0" smtClean="0">
                <a:ea typeface="ＭＳ Ｐゴシック" pitchFamily="34" charset="-128"/>
              </a:rPr>
              <a:t> stars: </a:t>
            </a:r>
            <a:r>
              <a:rPr lang="en-US" sz="1600" dirty="0" err="1" smtClean="0">
                <a:ea typeface="ＭＳ Ｐゴシック" pitchFamily="34" charset="-128"/>
              </a:rPr>
              <a:t>Perraut</a:t>
            </a:r>
            <a:r>
              <a:rPr lang="en-US" sz="1600" dirty="0" smtClean="0">
                <a:ea typeface="ＭＳ Ｐゴシック" pitchFamily="34" charset="-128"/>
              </a:rPr>
              <a:t> et al., A&amp;A 526 (2011)</a:t>
            </a:r>
          </a:p>
          <a:p>
            <a:pPr lvl="1">
              <a:lnSpc>
                <a:spcPct val="80000"/>
              </a:lnSpc>
              <a:defRPr/>
            </a:pPr>
            <a:r>
              <a:rPr lang="en-US" sz="1800" b="1" u="sng" dirty="0" err="1" smtClean="0">
                <a:ea typeface="ＭＳ Ｐゴシック" pitchFamily="34" charset="-128"/>
              </a:rPr>
              <a:t>CoRoT</a:t>
            </a:r>
            <a:r>
              <a:rPr lang="en-US" sz="1800" b="1" u="sng" dirty="0" smtClean="0">
                <a:ea typeface="ＭＳ Ｐゴシック" pitchFamily="34" charset="-128"/>
              </a:rPr>
              <a:t> Targets: HD49933: Bigot et al., A&amp;A (2011), in press</a:t>
            </a:r>
          </a:p>
          <a:p>
            <a:pPr lvl="1">
              <a:lnSpc>
                <a:spcPct val="80000"/>
              </a:lnSpc>
              <a:defRPr/>
            </a:pPr>
            <a:r>
              <a:rPr lang="en-US" sz="1600" dirty="0" err="1" smtClean="0">
                <a:ea typeface="ＭＳ Ｐゴシック" pitchFamily="34" charset="-128"/>
              </a:rPr>
              <a:t>Exoplanet</a:t>
            </a:r>
            <a:r>
              <a:rPr lang="en-US" sz="1600" dirty="0" smtClean="0">
                <a:ea typeface="ＭＳ Ｐゴシック" pitchFamily="34" charset="-128"/>
              </a:rPr>
              <a:t> host stars</a:t>
            </a:r>
          </a:p>
          <a:p>
            <a:pPr lvl="1">
              <a:lnSpc>
                <a:spcPct val="80000"/>
              </a:lnSpc>
              <a:defRPr/>
            </a:pPr>
            <a:r>
              <a:rPr lang="en-US" sz="1600" dirty="0" smtClean="0">
                <a:ea typeface="ＭＳ Ｐゴシック" pitchFamily="34" charset="-128"/>
              </a:rPr>
              <a:t>Sub giants radii and orbits (class IV stars)</a:t>
            </a:r>
          </a:p>
          <a:p>
            <a:pPr lvl="1">
              <a:lnSpc>
                <a:spcPct val="80000"/>
              </a:lnSpc>
              <a:defRPr/>
            </a:pPr>
            <a:r>
              <a:rPr lang="en-US" sz="1600" dirty="0" smtClean="0">
                <a:ea typeface="ＭＳ Ｐゴシック" pitchFamily="34" charset="-128"/>
              </a:rPr>
              <a:t>Eclipsing Binaries</a:t>
            </a:r>
          </a:p>
          <a:p>
            <a:pPr eaLnBrk="1" fontAlgn="auto" hangingPunct="1">
              <a:lnSpc>
                <a:spcPct val="80000"/>
              </a:lnSpc>
              <a:spcAft>
                <a:spcPts val="0"/>
              </a:spcAft>
              <a:buFont typeface="Arial" pitchFamily="34" charset="0"/>
              <a:buChar char="•"/>
              <a:defRPr/>
            </a:pPr>
            <a:endParaRPr lang="en-US" sz="1600" b="1" dirty="0" smtClean="0">
              <a:ea typeface="ＭＳ Ｐゴシック" pitchFamily="34" charset="-128"/>
            </a:endParaRPr>
          </a:p>
          <a:p>
            <a:pPr eaLnBrk="1" fontAlgn="auto" hangingPunct="1">
              <a:lnSpc>
                <a:spcPct val="80000"/>
              </a:lnSpc>
              <a:spcAft>
                <a:spcPts val="0"/>
              </a:spcAft>
              <a:buFont typeface="Arial" pitchFamily="34" charset="0"/>
              <a:buChar char="•"/>
              <a:defRPr/>
            </a:pPr>
            <a:r>
              <a:rPr lang="en-US" sz="1800" b="1" dirty="0" err="1" smtClean="0">
                <a:ea typeface="ＭＳ Ｐゴシック" pitchFamily="34" charset="-128"/>
              </a:rPr>
              <a:t>Circumstellar</a:t>
            </a:r>
            <a:r>
              <a:rPr lang="en-US" sz="1800" b="1" dirty="0" smtClean="0">
                <a:ea typeface="ＭＳ Ｐゴシック" pitchFamily="34" charset="-128"/>
              </a:rPr>
              <a:t> environments </a:t>
            </a:r>
            <a:r>
              <a:rPr lang="en-US" sz="1800" b="1" i="1" dirty="0" smtClean="0">
                <a:ea typeface="ＭＳ Ｐゴシック" pitchFamily="34" charset="-128"/>
              </a:rPr>
              <a:t>(high spectral resolution)</a:t>
            </a:r>
          </a:p>
          <a:p>
            <a:pPr lvl="1">
              <a:lnSpc>
                <a:spcPct val="80000"/>
              </a:lnSpc>
              <a:defRPr/>
            </a:pPr>
            <a:r>
              <a:rPr lang="en-US" sz="1600" dirty="0" smtClean="0">
                <a:ea typeface="ＭＳ Ｐゴシック" pitchFamily="34" charset="-128"/>
              </a:rPr>
              <a:t>AB </a:t>
            </a:r>
            <a:r>
              <a:rPr lang="en-US" sz="1600" dirty="0" err="1" smtClean="0">
                <a:ea typeface="ＭＳ Ｐゴシック" pitchFamily="34" charset="-128"/>
              </a:rPr>
              <a:t>Aur</a:t>
            </a:r>
            <a:r>
              <a:rPr lang="en-US" sz="1600" dirty="0" smtClean="0">
                <a:ea typeface="ＭＳ Ｐゴシック" pitchFamily="34" charset="-128"/>
              </a:rPr>
              <a:t> (disk): </a:t>
            </a:r>
            <a:r>
              <a:rPr lang="en-US" sz="1600" dirty="0" err="1">
                <a:ea typeface="ＭＳ Ｐゴシック" pitchFamily="34" charset="-128"/>
              </a:rPr>
              <a:t>Perraut</a:t>
            </a:r>
            <a:r>
              <a:rPr lang="en-US" sz="1600" dirty="0">
                <a:ea typeface="ＭＳ Ｐゴシック" pitchFamily="34" charset="-128"/>
              </a:rPr>
              <a:t> et al, A&amp;A 516 (2010)</a:t>
            </a:r>
          </a:p>
          <a:p>
            <a:pPr lvl="1">
              <a:lnSpc>
                <a:spcPct val="80000"/>
              </a:lnSpc>
              <a:defRPr/>
            </a:pPr>
            <a:r>
              <a:rPr lang="en-US" sz="1800" b="1" u="sng" dirty="0" smtClean="0">
                <a:ea typeface="ＭＳ Ｐゴシック" pitchFamily="34" charset="-128"/>
              </a:rPr>
              <a:t>A/B </a:t>
            </a:r>
            <a:r>
              <a:rPr lang="en-US" sz="1800" b="1" u="sng" dirty="0" err="1" smtClean="0">
                <a:ea typeface="ＭＳ Ｐゴシック" pitchFamily="34" charset="-128"/>
              </a:rPr>
              <a:t>Supergiants</a:t>
            </a:r>
            <a:r>
              <a:rPr lang="en-US" sz="1800" b="1" u="sng" dirty="0" smtClean="0">
                <a:ea typeface="ＭＳ Ｐゴシック" pitchFamily="34" charset="-128"/>
              </a:rPr>
              <a:t> (wind): </a:t>
            </a:r>
            <a:r>
              <a:rPr lang="en-US" sz="1800" b="1" u="sng" dirty="0" err="1">
                <a:ea typeface="ＭＳ Ｐゴシック" pitchFamily="34" charset="-128"/>
              </a:rPr>
              <a:t>Chesneau</a:t>
            </a:r>
            <a:r>
              <a:rPr lang="en-US" sz="1800" b="1" u="sng" dirty="0">
                <a:ea typeface="ＭＳ Ｐゴシック" pitchFamily="34" charset="-128"/>
              </a:rPr>
              <a:t> et al, A&amp;A 521 (2010)</a:t>
            </a:r>
            <a:endParaRPr lang="en-US" sz="1800" b="1" u="sng" dirty="0" smtClean="0">
              <a:ea typeface="ＭＳ Ｐゴシック" pitchFamily="34" charset="-128"/>
            </a:endParaRPr>
          </a:p>
          <a:p>
            <a:pPr lvl="1">
              <a:lnSpc>
                <a:spcPct val="80000"/>
              </a:lnSpc>
              <a:defRPr/>
            </a:pPr>
            <a:r>
              <a:rPr lang="en-US" sz="1600" dirty="0" err="1" smtClean="0">
                <a:ea typeface="ＭＳ Ｐゴシック" pitchFamily="34" charset="-128"/>
              </a:rPr>
              <a:t>β</a:t>
            </a:r>
            <a:r>
              <a:rPr lang="en-US" sz="1600" dirty="0" smtClean="0">
                <a:ea typeface="ＭＳ Ｐゴシック" pitchFamily="34" charset="-128"/>
              </a:rPr>
              <a:t> </a:t>
            </a:r>
            <a:r>
              <a:rPr lang="en-US" sz="1600" dirty="0" err="1" smtClean="0">
                <a:ea typeface="ＭＳ Ｐゴシック" pitchFamily="34" charset="-128"/>
              </a:rPr>
              <a:t>Cep</a:t>
            </a:r>
            <a:r>
              <a:rPr lang="en-US" sz="1600" dirty="0" smtClean="0">
                <a:ea typeface="ＭＳ Ｐゴシック" pitchFamily="34" charset="-128"/>
              </a:rPr>
              <a:t> (disk): Nardetto </a:t>
            </a:r>
            <a:r>
              <a:rPr lang="en-US" sz="1600" dirty="0">
                <a:ea typeface="ＭＳ Ｐゴシック" pitchFamily="34" charset="-128"/>
              </a:rPr>
              <a:t>et al. , A&amp;A 525 (2011)</a:t>
            </a:r>
            <a:endParaRPr lang="en-US" sz="1600" dirty="0" smtClean="0">
              <a:ea typeface="ＭＳ Ｐゴシック" pitchFamily="34" charset="-128"/>
            </a:endParaRPr>
          </a:p>
          <a:p>
            <a:pPr lvl="1">
              <a:lnSpc>
                <a:spcPct val="80000"/>
              </a:lnSpc>
              <a:defRPr/>
            </a:pPr>
            <a:r>
              <a:rPr lang="en-US" sz="1600" dirty="0" smtClean="0">
                <a:ea typeface="ＭＳ Ｐゴシック" pitchFamily="34" charset="-128"/>
              </a:rPr>
              <a:t>Be stars (wind): </a:t>
            </a:r>
            <a:r>
              <a:rPr lang="en-US" sz="1600" dirty="0" err="1" smtClean="0">
                <a:ea typeface="ＭＳ Ｐゴシック" pitchFamily="34" charset="-128"/>
              </a:rPr>
              <a:t>Delaa</a:t>
            </a:r>
            <a:r>
              <a:rPr lang="en-US" sz="1600" dirty="0" smtClean="0">
                <a:ea typeface="ＭＳ Ｐゴシック" pitchFamily="34" charset="-128"/>
              </a:rPr>
              <a:t> </a:t>
            </a:r>
            <a:r>
              <a:rPr lang="en-US" sz="1600" dirty="0">
                <a:ea typeface="ＭＳ Ｐゴシック" pitchFamily="34" charset="-128"/>
              </a:rPr>
              <a:t>et al</a:t>
            </a:r>
            <a:r>
              <a:rPr lang="en-US" sz="1600" dirty="0" smtClean="0">
                <a:ea typeface="ＭＳ Ｐゴシック" pitchFamily="34" charset="-128"/>
              </a:rPr>
              <a:t>. </a:t>
            </a:r>
            <a:r>
              <a:rPr lang="en-US" sz="1600" dirty="0">
                <a:ea typeface="ＭＳ Ｐゴシック" pitchFamily="34" charset="-128"/>
              </a:rPr>
              <a:t>A&amp;A 529 (2011)</a:t>
            </a:r>
            <a:endParaRPr lang="en-US" sz="1600" dirty="0" smtClean="0">
              <a:ea typeface="ＭＳ Ｐゴシック" pitchFamily="34" charset="-128"/>
            </a:endParaRPr>
          </a:p>
          <a:p>
            <a:pPr lvl="1">
              <a:lnSpc>
                <a:spcPct val="80000"/>
              </a:lnSpc>
              <a:defRPr/>
            </a:pPr>
            <a:r>
              <a:rPr lang="en-US" sz="1600" dirty="0" smtClean="0">
                <a:ea typeface="ＭＳ Ｐゴシック" pitchFamily="34" charset="-128"/>
              </a:rPr>
              <a:t>Ups </a:t>
            </a:r>
            <a:r>
              <a:rPr lang="en-US" sz="1600" dirty="0">
                <a:ea typeface="ＭＳ Ｐゴシック" pitchFamily="34" charset="-128"/>
              </a:rPr>
              <a:t>Sgr</a:t>
            </a:r>
            <a:r>
              <a:rPr lang="en-US" sz="1600" dirty="0" smtClean="0">
                <a:ea typeface="ＭＳ Ｐゴシック" pitchFamily="34" charset="-128"/>
              </a:rPr>
              <a:t> &amp; Bet </a:t>
            </a:r>
            <a:r>
              <a:rPr lang="en-US" sz="1600" dirty="0" err="1" smtClean="0">
                <a:ea typeface="ＭＳ Ｐゴシック" pitchFamily="34" charset="-128"/>
              </a:rPr>
              <a:t>Lyr</a:t>
            </a:r>
            <a:r>
              <a:rPr lang="en-US" sz="1600" dirty="0" smtClean="0">
                <a:ea typeface="ＭＳ Ｐゴシック" pitchFamily="34" charset="-128"/>
              </a:rPr>
              <a:t> (Interactive massive stars): </a:t>
            </a:r>
            <a:r>
              <a:rPr lang="en-US" sz="1600" dirty="0" err="1">
                <a:ea typeface="ＭＳ Ｐゴシック" pitchFamily="34" charset="-128"/>
              </a:rPr>
              <a:t>Bonneau</a:t>
            </a:r>
            <a:r>
              <a:rPr lang="en-US" sz="1600" dirty="0">
                <a:ea typeface="ＭＳ Ｐゴシック" pitchFamily="34" charset="-128"/>
              </a:rPr>
              <a:t> et al., A&amp;A 432 (2011)</a:t>
            </a:r>
          </a:p>
          <a:p>
            <a:pPr lvl="1">
              <a:lnSpc>
                <a:spcPct val="80000"/>
              </a:lnSpc>
              <a:defRPr/>
            </a:pPr>
            <a:r>
              <a:rPr lang="en-US" sz="1800" b="1" u="sng" dirty="0" err="1">
                <a:latin typeface="Symbol" pitchFamily="18" charset="2"/>
                <a:ea typeface="ＭＳ Ｐゴシック" pitchFamily="34" charset="-128"/>
              </a:rPr>
              <a:t>d</a:t>
            </a:r>
            <a:r>
              <a:rPr lang="en-US" sz="1800" b="1" u="sng" dirty="0">
                <a:ea typeface="ＭＳ Ｐゴシック" pitchFamily="34" charset="-128"/>
              </a:rPr>
              <a:t> </a:t>
            </a:r>
            <a:r>
              <a:rPr lang="en-US" sz="1800" b="1" u="sng" dirty="0" err="1" smtClean="0">
                <a:ea typeface="ＭＳ Ｐゴシック" pitchFamily="34" charset="-128"/>
              </a:rPr>
              <a:t>Sco</a:t>
            </a:r>
            <a:r>
              <a:rPr lang="en-US" sz="1800" b="1" u="sng" dirty="0" smtClean="0">
                <a:ea typeface="ＭＳ Ｐゴシック" pitchFamily="34" charset="-128"/>
              </a:rPr>
              <a:t> (Interactive massive stars): </a:t>
            </a:r>
            <a:r>
              <a:rPr lang="en-US" sz="1800" b="1" u="sng" dirty="0" err="1">
                <a:ea typeface="ＭＳ Ｐゴシック" pitchFamily="34" charset="-128"/>
              </a:rPr>
              <a:t>Meilland</a:t>
            </a:r>
            <a:r>
              <a:rPr lang="en-US" sz="1800" b="1" u="sng" dirty="0">
                <a:ea typeface="ＭＳ Ｐゴシック" pitchFamily="34" charset="-128"/>
              </a:rPr>
              <a:t> et al</a:t>
            </a:r>
            <a:r>
              <a:rPr lang="en-US" sz="1800" b="1" u="sng" dirty="0" smtClean="0">
                <a:ea typeface="ＭＳ Ｐゴシック" pitchFamily="34" charset="-128"/>
              </a:rPr>
              <a:t>. </a:t>
            </a:r>
            <a:r>
              <a:rPr lang="en-US" sz="1800" b="1" u="sng" dirty="0">
                <a:ea typeface="ＭＳ Ｐゴシック" pitchFamily="34" charset="-128"/>
              </a:rPr>
              <a:t>A&amp;A 532 (2011</a:t>
            </a:r>
            <a:r>
              <a:rPr lang="en-US" sz="1600" dirty="0">
                <a:ea typeface="ＭＳ Ｐゴシック" pitchFamily="34" charset="-128"/>
              </a:rPr>
              <a:t>)</a:t>
            </a:r>
            <a:endParaRPr lang="en-US" sz="1600" dirty="0" smtClean="0">
              <a:ea typeface="ＭＳ Ｐゴシック" pitchFamily="34" charset="-128"/>
            </a:endParaRPr>
          </a:p>
          <a:p>
            <a:pPr lvl="1">
              <a:lnSpc>
                <a:spcPct val="80000"/>
              </a:lnSpc>
              <a:defRPr/>
            </a:pPr>
            <a:r>
              <a:rPr lang="en-US" sz="1600" dirty="0" smtClean="0">
                <a:ea typeface="ＭＳ Ｐゴシック" pitchFamily="34" charset="-128"/>
              </a:rPr>
              <a:t>The </a:t>
            </a:r>
            <a:r>
              <a:rPr lang="en-US" sz="1600" dirty="0" err="1" smtClean="0">
                <a:ea typeface="ＭＳ Ｐゴシック" pitchFamily="34" charset="-128"/>
              </a:rPr>
              <a:t>chromosphere</a:t>
            </a:r>
            <a:r>
              <a:rPr lang="en-US" sz="1600" dirty="0" smtClean="0">
                <a:ea typeface="ＭＳ Ｐゴシック" pitchFamily="34" charset="-128"/>
              </a:rPr>
              <a:t> of K giants:  </a:t>
            </a:r>
            <a:r>
              <a:rPr lang="en-US" sz="1600" dirty="0" err="1" smtClean="0">
                <a:ea typeface="ＭＳ Ｐゴシック" pitchFamily="34" charset="-128"/>
              </a:rPr>
              <a:t>Berio</a:t>
            </a:r>
            <a:r>
              <a:rPr lang="en-US" sz="1600" dirty="0" smtClean="0">
                <a:ea typeface="ＭＳ Ｐゴシック" pitchFamily="34" charset="-128"/>
              </a:rPr>
              <a:t> et al. A&amp;A (2011) in press </a:t>
            </a:r>
          </a:p>
          <a:p>
            <a:pPr lvl="1" eaLnBrk="1" fontAlgn="auto" hangingPunct="1">
              <a:lnSpc>
                <a:spcPct val="80000"/>
              </a:lnSpc>
              <a:spcAft>
                <a:spcPts val="0"/>
              </a:spcAft>
              <a:buFont typeface="Arial" pitchFamily="34" charset="0"/>
              <a:buChar char="–"/>
              <a:defRPr/>
            </a:pPr>
            <a:r>
              <a:rPr lang="en-US" sz="1600" dirty="0" err="1" smtClean="0">
                <a:ea typeface="ＭＳ Ｐゴシック" pitchFamily="34" charset="-128"/>
              </a:rPr>
              <a:t>Eps</a:t>
            </a:r>
            <a:r>
              <a:rPr lang="en-US" sz="1600" dirty="0" smtClean="0">
                <a:ea typeface="ＭＳ Ｐゴシック" pitchFamily="34" charset="-128"/>
              </a:rPr>
              <a:t> </a:t>
            </a:r>
            <a:r>
              <a:rPr lang="en-US" sz="1600" dirty="0" err="1" smtClean="0">
                <a:ea typeface="ＭＳ Ｐゴシック" pitchFamily="34" charset="-128"/>
              </a:rPr>
              <a:t>Aur</a:t>
            </a:r>
            <a:r>
              <a:rPr lang="en-US" sz="1600" dirty="0" smtClean="0">
                <a:ea typeface="ＭＳ Ｐゴシック" pitchFamily="34" charset="-128"/>
              </a:rPr>
              <a:t> (co-rotating disk eclipsing the central star)</a:t>
            </a:r>
          </a:p>
          <a:p>
            <a:pPr lvl="1" eaLnBrk="1" fontAlgn="auto" hangingPunct="1">
              <a:lnSpc>
                <a:spcPct val="80000"/>
              </a:lnSpc>
              <a:spcAft>
                <a:spcPts val="0"/>
              </a:spcAft>
              <a:buFont typeface="Arial" pitchFamily="34" charset="0"/>
              <a:buChar char="–"/>
              <a:defRPr/>
            </a:pPr>
            <a:r>
              <a:rPr lang="en-US" sz="1600" dirty="0" smtClean="0">
                <a:ea typeface="ＭＳ Ｐゴシック" pitchFamily="34" charset="-128"/>
              </a:rPr>
              <a:t>Young Stellar objects (MWC361, AB </a:t>
            </a:r>
            <a:r>
              <a:rPr lang="en-US" sz="1600" dirty="0" err="1" smtClean="0">
                <a:ea typeface="ＭＳ Ｐゴシック" pitchFamily="34" charset="-128"/>
              </a:rPr>
              <a:t>Aur</a:t>
            </a:r>
            <a:r>
              <a:rPr lang="en-US" sz="1600" dirty="0" smtClean="0">
                <a:ea typeface="ＭＳ Ｐゴシック" pitchFamily="34" charset="-128"/>
              </a:rPr>
              <a:t>, ...)</a:t>
            </a:r>
          </a:p>
          <a:p>
            <a:pPr lvl="1">
              <a:lnSpc>
                <a:spcPct val="80000"/>
              </a:lnSpc>
              <a:defRPr/>
            </a:pPr>
            <a:r>
              <a:rPr lang="en-US" sz="1600" dirty="0" smtClean="0">
                <a:ea typeface="ＭＳ Ｐゴシック" pitchFamily="34" charset="-128"/>
              </a:rPr>
              <a:t>Rotation of stars and interaction with environment</a:t>
            </a:r>
            <a:endParaRPr lang="en-US" sz="1800" dirty="0" smtClean="0">
              <a:ea typeface="ＭＳ Ｐゴシック" pitchFamily="34" charset="-128"/>
            </a:endParaRPr>
          </a:p>
          <a:p>
            <a:pPr lvl="1" eaLnBrk="1" fontAlgn="auto" hangingPunct="1">
              <a:lnSpc>
                <a:spcPct val="80000"/>
              </a:lnSpc>
              <a:spcAft>
                <a:spcPts val="0"/>
              </a:spcAft>
              <a:buFont typeface="Arial" pitchFamily="34" charset="0"/>
              <a:buChar char="–"/>
              <a:defRPr/>
            </a:pPr>
            <a:endParaRPr lang="en-US" sz="1800" dirty="0" smtClean="0">
              <a:ea typeface="ＭＳ Ｐゴシック" pitchFamily="34" charset="-128"/>
            </a:endParaRPr>
          </a:p>
          <a:p>
            <a:pPr lvl="1" eaLnBrk="1" fontAlgn="auto" hangingPunct="1">
              <a:lnSpc>
                <a:spcPct val="80000"/>
              </a:lnSpc>
              <a:spcAft>
                <a:spcPts val="0"/>
              </a:spcAft>
              <a:buFont typeface="Arial" pitchFamily="34" charset="0"/>
              <a:buChar char="–"/>
              <a:defRPr/>
            </a:pPr>
            <a:endParaRPr lang="en-US" sz="1800" dirty="0" smtClean="0">
              <a:ea typeface="ＭＳ Ｐゴシック" pitchFamily="34" charset="-128"/>
            </a:endParaRPr>
          </a:p>
          <a:p>
            <a:pPr eaLnBrk="1" fontAlgn="auto" hangingPunct="1">
              <a:lnSpc>
                <a:spcPct val="80000"/>
              </a:lnSpc>
              <a:spcAft>
                <a:spcPts val="0"/>
              </a:spcAft>
              <a:buFont typeface="Arial" pitchFamily="34" charset="0"/>
              <a:buChar char="•"/>
              <a:defRPr/>
            </a:pPr>
            <a:endParaRPr lang="en-US" sz="1800" dirty="0" smtClean="0">
              <a:ea typeface="ＭＳ Ｐゴシック" pitchFamily="34" charset="-128"/>
            </a:endParaRPr>
          </a:p>
        </p:txBody>
      </p:sp>
      <p:sp>
        <p:nvSpPr>
          <p:cNvPr id="7" name="Espace réservé du numéro de diapositive 6"/>
          <p:cNvSpPr>
            <a:spLocks noGrp="1"/>
          </p:cNvSpPr>
          <p:nvPr>
            <p:ph type="sldNum" sz="quarter" idx="12"/>
          </p:nvPr>
        </p:nvSpPr>
        <p:spPr/>
        <p:txBody>
          <a:bodyPr/>
          <a:lstStyle/>
          <a:p>
            <a:fld id="{D19356BC-1717-473E-B326-6C01DAB56B70}" type="slidenum">
              <a:rPr lang="fr-FR" sz="1800" smtClean="0"/>
              <a:pPr/>
              <a:t>6</a:t>
            </a:fld>
            <a:endParaRPr lang="fr-FR" sz="1800"/>
          </a:p>
        </p:txBody>
      </p:sp>
      <p:sp>
        <p:nvSpPr>
          <p:cNvPr id="18" name="Espace réservé de la date 17"/>
          <p:cNvSpPr>
            <a:spLocks noGrp="1"/>
          </p:cNvSpPr>
          <p:nvPr>
            <p:ph type="dt" sz="half" idx="10"/>
          </p:nvPr>
        </p:nvSpPr>
        <p:spPr/>
        <p:txBody>
          <a:bodyPr/>
          <a:lstStyle/>
          <a:p>
            <a:r>
              <a:rPr lang="fr-FR" smtClean="0"/>
              <a:t>Oct.2011 - 10 years of VLTI</a:t>
            </a:r>
            <a:endParaRPr lang="fr-FR"/>
          </a:p>
        </p:txBody>
      </p:sp>
      <p:sp>
        <p:nvSpPr>
          <p:cNvPr id="19" name="Espace réservé du pied de page 18"/>
          <p:cNvSpPr>
            <a:spLocks noGrp="1"/>
          </p:cNvSpPr>
          <p:nvPr>
            <p:ph type="ftr" sz="quarter" idx="11"/>
          </p:nvPr>
        </p:nvSpPr>
        <p:spPr/>
        <p:txBody>
          <a:bodyPr/>
          <a:lstStyle/>
          <a:p>
            <a:r>
              <a:rPr lang="fr-FR" smtClean="0"/>
              <a:t>VEGA/CHARA &amp; VISIBLE VLTI</a:t>
            </a:r>
            <a:endParaRPr lang="fr-FR"/>
          </a:p>
        </p:txBody>
      </p:sp>
      <p:grpSp>
        <p:nvGrpSpPr>
          <p:cNvPr id="10" name="Groupe 9"/>
          <p:cNvGrpSpPr/>
          <p:nvPr/>
        </p:nvGrpSpPr>
        <p:grpSpPr>
          <a:xfrm>
            <a:off x="3989778" y="93648"/>
            <a:ext cx="4824536" cy="3297104"/>
            <a:chOff x="3989778" y="93648"/>
            <a:chExt cx="4824536" cy="3297104"/>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89778" y="93648"/>
              <a:ext cx="4824536" cy="3297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ZoneTexte 1"/>
            <p:cNvSpPr txBox="1"/>
            <p:nvPr/>
          </p:nvSpPr>
          <p:spPr>
            <a:xfrm>
              <a:off x="6554489" y="404664"/>
              <a:ext cx="1856598" cy="615553"/>
            </a:xfrm>
            <a:prstGeom prst="rect">
              <a:avLst/>
            </a:prstGeom>
            <a:noFill/>
          </p:spPr>
          <p:txBody>
            <a:bodyPr wrap="none" rtlCol="0">
              <a:spAutoFit/>
            </a:bodyPr>
            <a:lstStyle/>
            <a:p>
              <a:r>
                <a:rPr lang="en-US" dirty="0" err="1" smtClean="0"/>
                <a:t>roAp</a:t>
              </a:r>
              <a:r>
                <a:rPr lang="en-US" dirty="0" smtClean="0"/>
                <a:t> </a:t>
              </a:r>
              <a:r>
                <a:rPr lang="en-US" dirty="0" smtClean="0">
                  <a:latin typeface="Symbol" pitchFamily="18" charset="2"/>
                </a:rPr>
                <a:t>g</a:t>
              </a:r>
              <a:r>
                <a:rPr lang="en-US" dirty="0" smtClean="0"/>
                <a:t> </a:t>
              </a:r>
              <a:r>
                <a:rPr lang="en-US" dirty="0" err="1" smtClean="0"/>
                <a:t>Equus</a:t>
              </a:r>
              <a:endParaRPr lang="en-US" dirty="0" smtClean="0"/>
            </a:p>
            <a:p>
              <a:pPr marL="0" lvl="1"/>
              <a:r>
                <a:rPr lang="en-US" sz="1600" dirty="0" err="1">
                  <a:ea typeface="ＭＳ Ｐゴシック" pitchFamily="34" charset="-128"/>
                </a:rPr>
                <a:t>Perraut</a:t>
              </a:r>
              <a:r>
                <a:rPr lang="en-US" sz="1600" dirty="0">
                  <a:ea typeface="ＭＳ Ｐゴシック" pitchFamily="34" charset="-128"/>
                </a:rPr>
                <a:t> et al., </a:t>
              </a:r>
              <a:r>
                <a:rPr lang="en-US" sz="1600" dirty="0" smtClean="0">
                  <a:ea typeface="ＭＳ Ｐゴシック" pitchFamily="34" charset="-128"/>
                </a:rPr>
                <a:t>2011</a:t>
              </a:r>
              <a:endParaRPr lang="en-US" sz="1600" dirty="0">
                <a:ea typeface="ＭＳ Ｐゴシック" pitchFamily="34" charset="-128"/>
              </a:endParaRPr>
            </a:p>
          </p:txBody>
        </p:sp>
      </p:grpSp>
      <p:grpSp>
        <p:nvGrpSpPr>
          <p:cNvPr id="6" name="Groupe 5"/>
          <p:cNvGrpSpPr/>
          <p:nvPr/>
        </p:nvGrpSpPr>
        <p:grpSpPr>
          <a:xfrm>
            <a:off x="4337657" y="3717032"/>
            <a:ext cx="4429125" cy="2933700"/>
            <a:chOff x="1145126" y="3717032"/>
            <a:chExt cx="4429125" cy="2933700"/>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5126" y="3717032"/>
              <a:ext cx="4429125"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151433" y="3741316"/>
              <a:ext cx="1856598" cy="615553"/>
            </a:xfrm>
            <a:prstGeom prst="rect">
              <a:avLst/>
            </a:prstGeom>
          </p:spPr>
          <p:txBody>
            <a:bodyPr wrap="none">
              <a:spAutoFit/>
            </a:bodyPr>
            <a:lstStyle/>
            <a:p>
              <a:r>
                <a:rPr lang="en-US" dirty="0" smtClean="0"/>
                <a:t>AB </a:t>
              </a:r>
              <a:r>
                <a:rPr lang="en-US" dirty="0" err="1" smtClean="0"/>
                <a:t>Aur</a:t>
              </a:r>
              <a:endParaRPr lang="en-US" dirty="0" smtClean="0"/>
            </a:p>
            <a:p>
              <a:pPr marL="0" lvl="1"/>
              <a:r>
                <a:rPr lang="en-US" sz="1600" dirty="0" err="1">
                  <a:ea typeface="ＭＳ Ｐゴシック" pitchFamily="34" charset="-128"/>
                </a:rPr>
                <a:t>Perraut</a:t>
              </a:r>
              <a:r>
                <a:rPr lang="en-US" sz="1600" dirty="0">
                  <a:ea typeface="ＭＳ Ｐゴシック" pitchFamily="34" charset="-128"/>
                </a:rPr>
                <a:t> et al., </a:t>
              </a:r>
              <a:r>
                <a:rPr lang="en-US" sz="1600" dirty="0" smtClean="0">
                  <a:ea typeface="ＭＳ Ｐゴシック" pitchFamily="34" charset="-128"/>
                </a:rPr>
                <a:t>2010</a:t>
              </a:r>
              <a:endParaRPr lang="en-US" sz="1600" dirty="0">
                <a:ea typeface="ＭＳ Ｐゴシック" pitchFamily="34" charset="-128"/>
              </a:endParaRPr>
            </a:p>
          </p:txBody>
        </p:sp>
      </p:grpSp>
      <p:grpSp>
        <p:nvGrpSpPr>
          <p:cNvPr id="9" name="Groupe 8"/>
          <p:cNvGrpSpPr/>
          <p:nvPr/>
        </p:nvGrpSpPr>
        <p:grpSpPr>
          <a:xfrm>
            <a:off x="179747" y="92558"/>
            <a:ext cx="3070740" cy="3230015"/>
            <a:chOff x="179747" y="692696"/>
            <a:chExt cx="3070740" cy="3230015"/>
          </a:xfrm>
        </p:grpSpPr>
        <p:grpSp>
          <p:nvGrpSpPr>
            <p:cNvPr id="15" name="Group 120"/>
            <p:cNvGrpSpPr>
              <a:grpSpLocks/>
            </p:cNvGrpSpPr>
            <p:nvPr/>
          </p:nvGrpSpPr>
          <p:grpSpPr bwMode="auto">
            <a:xfrm>
              <a:off x="179747" y="1964784"/>
              <a:ext cx="2705018" cy="1957927"/>
              <a:chOff x="191" y="892"/>
              <a:chExt cx="1761" cy="1273"/>
            </a:xfrm>
          </p:grpSpPr>
          <p:grpSp>
            <p:nvGrpSpPr>
              <p:cNvPr id="16" name="Group 119"/>
              <p:cNvGrpSpPr>
                <a:grpSpLocks/>
              </p:cNvGrpSpPr>
              <p:nvPr/>
            </p:nvGrpSpPr>
            <p:grpSpPr bwMode="auto">
              <a:xfrm>
                <a:off x="191" y="892"/>
                <a:ext cx="1761" cy="1273"/>
                <a:chOff x="221" y="969"/>
                <a:chExt cx="1761" cy="1273"/>
              </a:xfrm>
            </p:grpSpPr>
            <p:pic>
              <p:nvPicPr>
                <p:cNvPr id="20" name="Picture 4"/>
                <p:cNvPicPr>
                  <a:picLocks noChangeAspect="1" noChangeArrowheads="1"/>
                </p:cNvPicPr>
                <p:nvPr/>
              </p:nvPicPr>
              <p:blipFill>
                <a:blip r:embed="rId5" cstate="print"/>
                <a:srcRect/>
                <a:stretch>
                  <a:fillRect/>
                </a:stretch>
              </p:blipFill>
              <p:spPr bwMode="auto">
                <a:xfrm>
                  <a:off x="221" y="969"/>
                  <a:ext cx="1761" cy="1273"/>
                </a:xfrm>
                <a:prstGeom prst="rect">
                  <a:avLst/>
                </a:prstGeom>
                <a:noFill/>
                <a:ln w="9525">
                  <a:noFill/>
                  <a:miter lim="800000"/>
                  <a:headEnd/>
                  <a:tailEnd/>
                </a:ln>
              </p:spPr>
            </p:pic>
            <p:sp>
              <p:nvSpPr>
                <p:cNvPr id="21" name="Text Box 9"/>
                <p:cNvSpPr txBox="1">
                  <a:spLocks noChangeArrowheads="1"/>
                </p:cNvSpPr>
                <p:nvPr/>
              </p:nvSpPr>
              <p:spPr bwMode="auto">
                <a:xfrm>
                  <a:off x="665" y="1776"/>
                  <a:ext cx="270" cy="194"/>
                </a:xfrm>
                <a:prstGeom prst="rect">
                  <a:avLst/>
                </a:prstGeom>
                <a:noFill/>
                <a:ln w="9525">
                  <a:noFill/>
                  <a:miter lim="800000"/>
                  <a:headEnd/>
                  <a:tailEnd/>
                </a:ln>
              </p:spPr>
              <p:txBody>
                <a:bodyPr wrap="none">
                  <a:prstTxWarp prst="textNoShape">
                    <a:avLst/>
                  </a:prstTxWarp>
                  <a:spAutoFit/>
                </a:bodyPr>
                <a:lstStyle/>
                <a:p>
                  <a:pPr>
                    <a:defRPr/>
                  </a:pPr>
                  <a:r>
                    <a:rPr lang="fr-FR" sz="1400">
                      <a:effectLst>
                        <a:outerShdw blurRad="38100" dist="38100" dir="2700000" algn="tl">
                          <a:srgbClr val="DDDDDD"/>
                        </a:outerShdw>
                      </a:effectLst>
                      <a:latin typeface="Arial" pitchFamily="-112" charset="0"/>
                      <a:ea typeface="Arial" pitchFamily="-112" charset="0"/>
                      <a:cs typeface="Arial" pitchFamily="-112" charset="0"/>
                    </a:rPr>
                    <a:t>H</a:t>
                  </a:r>
                  <a:r>
                    <a:rPr lang="el-GR" sz="1400">
                      <a:effectLst>
                        <a:outerShdw blurRad="38100" dist="38100" dir="2700000" algn="tl">
                          <a:srgbClr val="DDDDDD"/>
                        </a:outerShdw>
                      </a:effectLst>
                      <a:latin typeface="Arial" pitchFamily="-112" charset="0"/>
                      <a:ea typeface="Arial" pitchFamily="-112" charset="0"/>
                      <a:cs typeface="Arial" pitchFamily="-112" charset="0"/>
                    </a:rPr>
                    <a:t>α</a:t>
                  </a:r>
                  <a:endParaRPr lang="en-US" sz="1400">
                    <a:effectLst>
                      <a:outerShdw blurRad="38100" dist="38100" dir="2700000" algn="tl">
                        <a:srgbClr val="DDDDDD"/>
                      </a:outerShdw>
                    </a:effectLst>
                    <a:latin typeface="Arial" pitchFamily="-112" charset="0"/>
                    <a:ea typeface="Arial" pitchFamily="-112" charset="0"/>
                    <a:cs typeface="Arial" pitchFamily="-112" charset="0"/>
                  </a:endParaRPr>
                </a:p>
              </p:txBody>
            </p:sp>
          </p:grpSp>
          <p:sp>
            <p:nvSpPr>
              <p:cNvPr id="17" name="Text Box 10"/>
              <p:cNvSpPr txBox="1">
                <a:spLocks noChangeArrowheads="1"/>
              </p:cNvSpPr>
              <p:nvPr/>
            </p:nvSpPr>
            <p:spPr bwMode="auto">
              <a:xfrm>
                <a:off x="1298" y="1704"/>
                <a:ext cx="544" cy="191"/>
              </a:xfrm>
              <a:prstGeom prst="rect">
                <a:avLst/>
              </a:prstGeom>
              <a:noFill/>
              <a:ln w="9525">
                <a:noFill/>
                <a:miter lim="800000"/>
                <a:headEnd/>
                <a:tailEnd/>
              </a:ln>
            </p:spPr>
            <p:txBody>
              <a:bodyPr wrap="none">
                <a:prstTxWarp prst="textNoShape">
                  <a:avLst/>
                </a:prstTxWarp>
                <a:spAutoFit/>
              </a:bodyPr>
              <a:lstStyle/>
              <a:p>
                <a:pPr>
                  <a:defRPr/>
                </a:pPr>
                <a:r>
                  <a:rPr lang="fr-FR" sz="1400">
                    <a:effectLst>
                      <a:outerShdw blurRad="38100" dist="38100" dir="2700000" algn="tl">
                        <a:srgbClr val="DDDDDD"/>
                      </a:outerShdw>
                    </a:effectLst>
                    <a:latin typeface="Arial" pitchFamily="-112" charset="0"/>
                    <a:ea typeface="Arial" pitchFamily="-112" charset="0"/>
                    <a:cs typeface="Arial" pitchFamily="-112" charset="0"/>
                  </a:rPr>
                  <a:t>HeI 6678</a:t>
                </a:r>
                <a:endParaRPr lang="en-US" sz="1400">
                  <a:effectLst>
                    <a:outerShdw blurRad="38100" dist="38100" dir="2700000" algn="tl">
                      <a:srgbClr val="DDDDDD"/>
                    </a:outerShdw>
                  </a:effectLst>
                  <a:latin typeface="Arial" pitchFamily="-112" charset="0"/>
                  <a:ea typeface="Arial" pitchFamily="-112" charset="0"/>
                  <a:cs typeface="Arial" pitchFamily="-112" charset="0"/>
                </a:endParaRPr>
              </a:p>
            </p:txBody>
          </p:sp>
        </p:grpSp>
        <p:pic>
          <p:nvPicPr>
            <p:cNvPr id="14" name="Picture 106" descr="blyr_modele_2008"/>
            <p:cNvPicPr>
              <a:picLocks noChangeAspect="1" noChangeArrowheads="1"/>
            </p:cNvPicPr>
            <p:nvPr/>
          </p:nvPicPr>
          <p:blipFill>
            <a:blip r:embed="rId6" cstate="print"/>
            <a:srcRect r="2602"/>
            <a:stretch>
              <a:fillRect/>
            </a:stretch>
          </p:blipFill>
          <p:spPr bwMode="auto">
            <a:xfrm>
              <a:off x="1345487" y="692696"/>
              <a:ext cx="1905000" cy="2017713"/>
            </a:xfrm>
            <a:prstGeom prst="rect">
              <a:avLst/>
            </a:prstGeom>
            <a:noFill/>
            <a:ln w="9525">
              <a:noFill/>
              <a:miter lim="800000"/>
              <a:headEnd/>
              <a:tailEnd/>
            </a:ln>
          </p:spPr>
        </p:pic>
        <p:sp>
          <p:nvSpPr>
            <p:cNvPr id="8" name="Rectangle 7"/>
            <p:cNvSpPr/>
            <p:nvPr/>
          </p:nvSpPr>
          <p:spPr>
            <a:xfrm>
              <a:off x="429798" y="1964784"/>
              <a:ext cx="2125978" cy="615553"/>
            </a:xfrm>
            <a:prstGeom prst="rect">
              <a:avLst/>
            </a:prstGeom>
          </p:spPr>
          <p:txBody>
            <a:bodyPr wrap="square">
              <a:spAutoFit/>
            </a:bodyPr>
            <a:lstStyle/>
            <a:p>
              <a:r>
                <a:rPr lang="en-US" dirty="0" smtClean="0">
                  <a:latin typeface="+mj-lt"/>
                </a:rPr>
                <a:t>Int. Bin. </a:t>
              </a:r>
              <a:r>
                <a:rPr lang="en-US" dirty="0" smtClean="0">
                  <a:latin typeface="Symbol" pitchFamily="18" charset="2"/>
                </a:rPr>
                <a:t>b</a:t>
              </a:r>
              <a:r>
                <a:rPr lang="en-US" dirty="0" smtClean="0"/>
                <a:t> </a:t>
              </a:r>
              <a:r>
                <a:rPr lang="en-US" dirty="0" err="1" smtClean="0"/>
                <a:t>Lyr</a:t>
              </a:r>
              <a:endParaRPr lang="en-US" dirty="0"/>
            </a:p>
            <a:p>
              <a:pPr marL="0" lvl="1"/>
              <a:r>
                <a:rPr lang="en-US" sz="1600" dirty="0" err="1" smtClean="0">
                  <a:ea typeface="ＭＳ Ｐゴシック" pitchFamily="34" charset="-128"/>
                </a:rPr>
                <a:t>Bonneau</a:t>
              </a:r>
              <a:r>
                <a:rPr lang="en-US" sz="1600" dirty="0" smtClean="0">
                  <a:ea typeface="ＭＳ Ｐゴシック" pitchFamily="34" charset="-128"/>
                </a:rPr>
                <a:t> </a:t>
              </a:r>
              <a:r>
                <a:rPr lang="en-US" sz="1600" dirty="0">
                  <a:ea typeface="ＭＳ Ｐゴシック" pitchFamily="34" charset="-128"/>
                </a:rPr>
                <a:t>et al., </a:t>
              </a:r>
              <a:r>
                <a:rPr lang="en-US" sz="1600" dirty="0" smtClean="0">
                  <a:ea typeface="ＭＳ Ｐゴシック" pitchFamily="34" charset="-128"/>
                </a:rPr>
                <a:t>2011</a:t>
              </a:r>
              <a:endParaRPr lang="en-US" sz="1600" dirty="0">
                <a:ea typeface="ＭＳ Ｐゴシック" pitchFamily="34" charset="-128"/>
              </a:endParaRPr>
            </a:p>
          </p:txBody>
        </p:sp>
      </p:grpSp>
      <p:grpSp>
        <p:nvGrpSpPr>
          <p:cNvPr id="13" name="Groupe 12"/>
          <p:cNvGrpSpPr/>
          <p:nvPr/>
        </p:nvGrpSpPr>
        <p:grpSpPr>
          <a:xfrm>
            <a:off x="31037" y="2898808"/>
            <a:ext cx="6438900" cy="3858044"/>
            <a:chOff x="31037" y="2898808"/>
            <a:chExt cx="6438900" cy="3858044"/>
          </a:xfrm>
        </p:grpSpPr>
        <p:grpSp>
          <p:nvGrpSpPr>
            <p:cNvPr id="11" name="Groupe 10"/>
            <p:cNvGrpSpPr/>
            <p:nvPr/>
          </p:nvGrpSpPr>
          <p:grpSpPr>
            <a:xfrm>
              <a:off x="31037" y="2937327"/>
              <a:ext cx="6438900" cy="3819525"/>
              <a:chOff x="-1687194" y="1142032"/>
              <a:chExt cx="6438900" cy="3819525"/>
            </a:xfrm>
          </p:grpSpPr>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87194" y="1142032"/>
                <a:ext cx="6438900" cy="381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86232" y="1613507"/>
                <a:ext cx="1333578" cy="2743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2" name="Rectangle 11"/>
            <p:cNvSpPr/>
            <p:nvPr/>
          </p:nvSpPr>
          <p:spPr>
            <a:xfrm>
              <a:off x="31037" y="2898808"/>
              <a:ext cx="1654620" cy="338554"/>
            </a:xfrm>
            <a:prstGeom prst="rect">
              <a:avLst/>
            </a:prstGeom>
          </p:spPr>
          <p:txBody>
            <a:bodyPr wrap="none">
              <a:spAutoFit/>
            </a:bodyPr>
            <a:lstStyle/>
            <a:p>
              <a:pPr marL="0" lvl="1"/>
              <a:r>
                <a:rPr lang="en-US" sz="1600" dirty="0" err="1" smtClean="0">
                  <a:ea typeface="ＭＳ Ｐゴシック" pitchFamily="34" charset="-128"/>
                </a:rPr>
                <a:t>Berio</a:t>
              </a:r>
              <a:r>
                <a:rPr lang="en-US" sz="1600" dirty="0" smtClean="0">
                  <a:ea typeface="ＭＳ Ｐゴシック" pitchFamily="34" charset="-128"/>
                </a:rPr>
                <a:t> </a:t>
              </a:r>
              <a:r>
                <a:rPr lang="en-US" sz="1600" dirty="0">
                  <a:ea typeface="ＭＳ Ｐゴシック" pitchFamily="34" charset="-128"/>
                </a:rPr>
                <a:t>et al., 2011</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304800"/>
            <a:ext cx="8229600" cy="1143000"/>
          </a:xfrm>
        </p:spPr>
        <p:txBody>
          <a:bodyPr>
            <a:normAutofit/>
          </a:bodyPr>
          <a:lstStyle/>
          <a:p>
            <a:r>
              <a:rPr lang="fr-FR" dirty="0" smtClean="0"/>
              <a:t>HD49933</a:t>
            </a:r>
            <a:endParaRPr lang="fr-FR" dirty="0"/>
          </a:p>
        </p:txBody>
      </p:sp>
      <p:sp>
        <p:nvSpPr>
          <p:cNvPr id="3" name="Espace réservé du contenu 2"/>
          <p:cNvSpPr>
            <a:spLocks noGrp="1"/>
          </p:cNvSpPr>
          <p:nvPr>
            <p:ph idx="1"/>
          </p:nvPr>
        </p:nvSpPr>
        <p:spPr>
          <a:xfrm>
            <a:off x="0" y="990600"/>
            <a:ext cx="8229600" cy="4525963"/>
          </a:xfrm>
        </p:spPr>
        <p:txBody>
          <a:bodyPr>
            <a:normAutofit/>
          </a:bodyPr>
          <a:lstStyle/>
          <a:p>
            <a:r>
              <a:rPr lang="fr-FR" dirty="0" smtClean="0"/>
              <a:t>Observations Oct. 2010</a:t>
            </a:r>
          </a:p>
          <a:p>
            <a:pPr marL="457200" lvl="1" indent="0">
              <a:buNone/>
            </a:pPr>
            <a:r>
              <a:rPr lang="en-US" sz="1800" b="1" dirty="0" smtClean="0">
                <a:latin typeface="+mj-lt"/>
              </a:rPr>
              <a:t>Direct measurement of C2: </a:t>
            </a:r>
            <a:r>
              <a:rPr lang="en-US" sz="1800" b="1" dirty="0" err="1" smtClean="0">
                <a:latin typeface="Symbol" pitchFamily="18" charset="2"/>
              </a:rPr>
              <a:t>q</a:t>
            </a:r>
            <a:r>
              <a:rPr lang="en-US" sz="1800" b="1" baseline="-25000" dirty="0" err="1" smtClean="0"/>
              <a:t>UD</a:t>
            </a:r>
            <a:r>
              <a:rPr lang="en-US" sz="1800" b="1" dirty="0" smtClean="0"/>
              <a:t>  =  0.474 ± 0.014mas</a:t>
            </a:r>
          </a:p>
          <a:p>
            <a:pPr lvl="2"/>
            <a:endParaRPr lang="en-US" sz="1400" dirty="0" smtClean="0"/>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39EB397A-2F94-4D21-BD99-F0BB951088C3}" type="slidenum">
              <a:rPr lang="fr-FR" smtClean="0"/>
              <a:pPr/>
              <a:t>7</a:t>
            </a:fld>
            <a:endParaRPr lang="fr-FR" dirty="0"/>
          </a:p>
        </p:txBody>
      </p:sp>
      <p:pic>
        <p:nvPicPr>
          <p:cNvPr id="12" name="Image 11" descr="Fig_COROT.tiff"/>
          <p:cNvPicPr>
            <a:picLocks noChangeAspect="1"/>
          </p:cNvPicPr>
          <p:nvPr/>
        </p:nvPicPr>
        <p:blipFill>
          <a:blip r:embed="rId3" cstate="print"/>
          <a:stretch>
            <a:fillRect/>
          </a:stretch>
        </p:blipFill>
        <p:spPr>
          <a:xfrm>
            <a:off x="0" y="2133600"/>
            <a:ext cx="5605818" cy="4038600"/>
          </a:xfrm>
          <a:prstGeom prst="rect">
            <a:avLst/>
          </a:prstGeom>
        </p:spPr>
      </p:pic>
      <p:sp>
        <p:nvSpPr>
          <p:cNvPr id="11" name="ZoneTexte 10"/>
          <p:cNvSpPr txBox="1"/>
          <p:nvPr/>
        </p:nvSpPr>
        <p:spPr>
          <a:xfrm>
            <a:off x="5605818" y="2852936"/>
            <a:ext cx="3358670" cy="1754326"/>
          </a:xfrm>
          <a:prstGeom prst="rect">
            <a:avLst/>
          </a:prstGeom>
          <a:noFill/>
          <a:ln>
            <a:solidFill>
              <a:schemeClr val="bg1"/>
            </a:solidFill>
          </a:ln>
        </p:spPr>
        <p:txBody>
          <a:bodyPr wrap="square" rtlCol="0">
            <a:spAutoFit/>
          </a:bodyPr>
          <a:lstStyle/>
          <a:p>
            <a:r>
              <a:rPr lang="en-US" b="1" dirty="0" smtClean="0">
                <a:solidFill>
                  <a:schemeClr val="bg1"/>
                </a:solidFill>
                <a:latin typeface="Symbol" pitchFamily="18" charset="2"/>
              </a:rPr>
              <a:t>q</a:t>
            </a:r>
            <a:r>
              <a:rPr lang="en-US" b="1" baseline="-25000" dirty="0" smtClean="0">
                <a:solidFill>
                  <a:schemeClr val="bg1"/>
                </a:solidFill>
              </a:rPr>
              <a:t>LD,HD49933</a:t>
            </a:r>
            <a:r>
              <a:rPr lang="en-US" b="1" dirty="0" smtClean="0">
                <a:solidFill>
                  <a:schemeClr val="bg1"/>
                </a:solidFill>
              </a:rPr>
              <a:t> = 0.445±0.012mas</a:t>
            </a:r>
          </a:p>
          <a:p>
            <a:endParaRPr lang="en-US" b="1" dirty="0">
              <a:solidFill>
                <a:schemeClr val="bg1"/>
              </a:solidFill>
            </a:endParaRPr>
          </a:p>
          <a:p>
            <a:r>
              <a:rPr lang="en-US" b="1" dirty="0" smtClean="0">
                <a:solidFill>
                  <a:schemeClr val="bg1"/>
                </a:solidFill>
                <a:sym typeface="Wingdings" pitchFamily="2" charset="2"/>
              </a:rPr>
              <a:t>                   </a:t>
            </a:r>
          </a:p>
          <a:p>
            <a:endParaRPr lang="en-US" b="1" dirty="0">
              <a:solidFill>
                <a:schemeClr val="bg1"/>
              </a:solidFill>
              <a:sym typeface="Wingdings" pitchFamily="2" charset="2"/>
            </a:endParaRPr>
          </a:p>
          <a:p>
            <a:pPr algn="ctr"/>
            <a:r>
              <a:rPr lang="en-US" b="1" dirty="0" smtClean="0">
                <a:solidFill>
                  <a:schemeClr val="bg1"/>
                </a:solidFill>
                <a:sym typeface="Wingdings" pitchFamily="2" charset="2"/>
              </a:rPr>
              <a:t>R = 1.42 </a:t>
            </a:r>
            <a:r>
              <a:rPr lang="en-US" b="1" dirty="0" smtClean="0">
                <a:solidFill>
                  <a:schemeClr val="bg1"/>
                </a:solidFill>
                <a:sym typeface="Wingdings"/>
              </a:rPr>
              <a:t>± 0.03 </a:t>
            </a:r>
            <a:r>
              <a:rPr lang="en-US" b="1" dirty="0" smtClean="0">
                <a:solidFill>
                  <a:schemeClr val="bg1"/>
                </a:solidFill>
                <a:sym typeface="Wingdings" pitchFamily="2" charset="2"/>
              </a:rPr>
              <a:t> R</a:t>
            </a:r>
            <a:r>
              <a:rPr lang="en-US" b="1" baseline="-25000" dirty="0" smtClean="0">
                <a:solidFill>
                  <a:schemeClr val="bg1"/>
                </a:solidFill>
                <a:sym typeface="Wingdings"/>
              </a:rPr>
              <a:t></a:t>
            </a:r>
            <a:r>
              <a:rPr lang="en-US" b="1" dirty="0" smtClean="0">
                <a:solidFill>
                  <a:schemeClr val="bg1"/>
                </a:solidFill>
                <a:sym typeface="Wingdings" pitchFamily="2" charset="2"/>
              </a:rPr>
              <a:t> </a:t>
            </a:r>
            <a:endParaRPr lang="en-US" b="1" dirty="0" smtClean="0">
              <a:solidFill>
                <a:schemeClr val="bg1"/>
              </a:solidFill>
            </a:endParaRPr>
          </a:p>
          <a:p>
            <a:endParaRPr lang="en-US" b="1" dirty="0">
              <a:solidFill>
                <a:schemeClr val="bg1"/>
              </a:solidFill>
            </a:endParaRPr>
          </a:p>
        </p:txBody>
      </p:sp>
      <p:sp>
        <p:nvSpPr>
          <p:cNvPr id="13" name="Rectangle 12"/>
          <p:cNvSpPr/>
          <p:nvPr/>
        </p:nvSpPr>
        <p:spPr>
          <a:xfrm>
            <a:off x="3124200" y="457200"/>
            <a:ext cx="3647152" cy="369332"/>
          </a:xfrm>
          <a:prstGeom prst="rect">
            <a:avLst/>
          </a:prstGeom>
        </p:spPr>
        <p:txBody>
          <a:bodyPr wrap="none">
            <a:spAutoFit/>
          </a:bodyPr>
          <a:lstStyle/>
          <a:p>
            <a:r>
              <a:rPr lang="en-US" b="1" dirty="0" smtClean="0">
                <a:solidFill>
                  <a:schemeClr val="bg1"/>
                </a:solidFill>
                <a:ea typeface="ＭＳ Ｐゴシック" pitchFamily="34" charset="-128"/>
              </a:rPr>
              <a:t> Bigot et al., A&amp;A (2011), in press</a:t>
            </a:r>
            <a:endParaRPr lang="en-GB" dirty="0">
              <a:solidFill>
                <a:schemeClr val="bg1"/>
              </a:solidFill>
            </a:endParaRPr>
          </a:p>
        </p:txBody>
      </p:sp>
      <p:sp>
        <p:nvSpPr>
          <p:cNvPr id="9" name="Espace réservé de la date 8"/>
          <p:cNvSpPr>
            <a:spLocks noGrp="1"/>
          </p:cNvSpPr>
          <p:nvPr>
            <p:ph type="dt" sz="half" idx="10"/>
          </p:nvPr>
        </p:nvSpPr>
        <p:spPr/>
        <p:txBody>
          <a:bodyPr/>
          <a:lstStyle/>
          <a:p>
            <a:r>
              <a:rPr lang="fr-FR" smtClean="0"/>
              <a:t>Oct.2011 - 10 years of VLTI</a:t>
            </a:r>
            <a:endParaRPr lang="fr-FR"/>
          </a:p>
        </p:txBody>
      </p:sp>
      <p:sp>
        <p:nvSpPr>
          <p:cNvPr id="10" name="Ellipse 9"/>
          <p:cNvSpPr/>
          <p:nvPr/>
        </p:nvSpPr>
        <p:spPr>
          <a:xfrm>
            <a:off x="6804248" y="2564904"/>
            <a:ext cx="936104" cy="864096"/>
          </a:xfrm>
          <a:prstGeom prst="ellipse">
            <a:avLst/>
          </a:prstGeom>
          <a:solidFill>
            <a:srgbClr val="FFFF99">
              <a:alpha val="5215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9120"/>
            <a:ext cx="8229600" cy="609600"/>
          </a:xfrm>
        </p:spPr>
        <p:txBody>
          <a:bodyPr>
            <a:normAutofit fontScale="90000"/>
          </a:bodyPr>
          <a:lstStyle/>
          <a:p>
            <a:r>
              <a:rPr lang="fr-FR" sz="3600" dirty="0" smtClean="0"/>
              <a:t>3D radiative and </a:t>
            </a:r>
            <a:r>
              <a:rPr lang="fr-FR" sz="3600" dirty="0" err="1" smtClean="0"/>
              <a:t>hydrodynamical</a:t>
            </a:r>
            <a:r>
              <a:rPr lang="fr-FR" sz="3600" dirty="0" smtClean="0"/>
              <a:t> </a:t>
            </a:r>
            <a:r>
              <a:rPr lang="fr-FR" sz="3600" dirty="0" err="1" smtClean="0"/>
              <a:t>modeling</a:t>
            </a:r>
            <a:endParaRPr lang="fr-FR" sz="3600" dirty="0"/>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39EB397A-2F94-4D21-BD99-F0BB951088C3}" type="slidenum">
              <a:rPr lang="fr-FR" smtClean="0"/>
              <a:pPr/>
              <a:t>8</a:t>
            </a:fld>
            <a:endParaRPr lang="fr-FR"/>
          </a:p>
        </p:txBody>
      </p:sp>
      <p:pic>
        <p:nvPicPr>
          <p:cNvPr id="7" name="Picture 2"/>
          <p:cNvPicPr>
            <a:picLocks noChangeAspect="1" noChangeArrowheads="1"/>
          </p:cNvPicPr>
          <p:nvPr/>
        </p:nvPicPr>
        <p:blipFill>
          <a:blip r:embed="rId3" cstate="print"/>
          <a:srcRect l="2247" t="6634" r="2725" b="9871"/>
          <a:stretch>
            <a:fillRect/>
          </a:stretch>
        </p:blipFill>
        <p:spPr bwMode="auto">
          <a:xfrm>
            <a:off x="179512" y="1340768"/>
            <a:ext cx="8738923" cy="1512168"/>
          </a:xfrm>
          <a:prstGeom prst="rect">
            <a:avLst/>
          </a:prstGeom>
          <a:noFill/>
          <a:ln w="9525">
            <a:noFill/>
            <a:miter lim="800000"/>
            <a:headEnd/>
            <a:tailEnd/>
          </a:ln>
        </p:spPr>
      </p:pic>
      <p:sp>
        <p:nvSpPr>
          <p:cNvPr id="8" name="ZoneTexte 7"/>
          <p:cNvSpPr txBox="1"/>
          <p:nvPr/>
        </p:nvSpPr>
        <p:spPr>
          <a:xfrm>
            <a:off x="251520" y="3024242"/>
            <a:ext cx="8712968" cy="2492990"/>
          </a:xfrm>
          <a:prstGeom prst="rect">
            <a:avLst/>
          </a:prstGeom>
          <a:noFill/>
        </p:spPr>
        <p:txBody>
          <a:bodyPr wrap="square" rtlCol="0">
            <a:spAutoFit/>
          </a:bodyPr>
          <a:lstStyle/>
          <a:p>
            <a:pPr algn="ctr"/>
            <a:r>
              <a:rPr lang="fr-FR" sz="1600" dirty="0" err="1" smtClean="0">
                <a:solidFill>
                  <a:schemeClr val="bg1"/>
                </a:solidFill>
              </a:rPr>
              <a:t>Intensity</a:t>
            </a:r>
            <a:r>
              <a:rPr lang="fr-FR" sz="1600" dirty="0" smtClean="0">
                <a:solidFill>
                  <a:schemeClr val="bg1"/>
                </a:solidFill>
              </a:rPr>
              <a:t> profile @730nm : μ = 1.0 (</a:t>
            </a:r>
            <a:r>
              <a:rPr lang="fr-FR" sz="1600" dirty="0" err="1" smtClean="0">
                <a:solidFill>
                  <a:schemeClr val="bg1"/>
                </a:solidFill>
              </a:rPr>
              <a:t>disk</a:t>
            </a:r>
            <a:r>
              <a:rPr lang="fr-FR" sz="1600" dirty="0" smtClean="0">
                <a:solidFill>
                  <a:schemeClr val="bg1"/>
                </a:solidFill>
              </a:rPr>
              <a:t> center) à 0.1 (</a:t>
            </a:r>
            <a:r>
              <a:rPr lang="fr-FR" sz="1600" dirty="0" err="1" smtClean="0">
                <a:solidFill>
                  <a:schemeClr val="bg1"/>
                </a:solidFill>
              </a:rPr>
              <a:t>limb</a:t>
            </a:r>
            <a:r>
              <a:rPr lang="fr-FR" sz="1600" dirty="0" smtClean="0">
                <a:solidFill>
                  <a:schemeClr val="bg1"/>
                </a:solidFill>
              </a:rPr>
              <a:t>). </a:t>
            </a:r>
          </a:p>
          <a:p>
            <a:pPr algn="ctr"/>
            <a:r>
              <a:rPr lang="fr-FR" sz="1600" dirty="0" err="1" smtClean="0">
                <a:solidFill>
                  <a:schemeClr val="bg1"/>
                </a:solidFill>
              </a:rPr>
              <a:t>Cells</a:t>
            </a:r>
            <a:r>
              <a:rPr lang="fr-FR" sz="1600" dirty="0" smtClean="0">
                <a:solidFill>
                  <a:schemeClr val="bg1"/>
                </a:solidFill>
              </a:rPr>
              <a:t> of  21000 × 21000 km.</a:t>
            </a:r>
          </a:p>
          <a:p>
            <a:pPr algn="ctr"/>
            <a:endParaRPr lang="fr-FR" sz="1600" dirty="0" smtClean="0">
              <a:solidFill>
                <a:schemeClr val="bg1"/>
              </a:solidFill>
            </a:endParaRPr>
          </a:p>
          <a:p>
            <a:pPr algn="ctr"/>
            <a:r>
              <a:rPr lang="fr-FR" sz="1600" dirty="0" smtClean="0">
                <a:solidFill>
                  <a:schemeClr val="bg1"/>
                </a:solidFill>
              </a:rPr>
              <a:t>Radiative and hydrodynamical code (STAGGER CODE, </a:t>
            </a:r>
            <a:r>
              <a:rPr lang="fr-FR" sz="1600" dirty="0" err="1" smtClean="0">
                <a:solidFill>
                  <a:schemeClr val="bg1"/>
                </a:solidFill>
              </a:rPr>
              <a:t>Nordlund</a:t>
            </a:r>
            <a:r>
              <a:rPr lang="fr-FR" sz="1600" dirty="0" smtClean="0">
                <a:solidFill>
                  <a:schemeClr val="bg1"/>
                </a:solidFill>
              </a:rPr>
              <a:t> &amp; </a:t>
            </a:r>
            <a:r>
              <a:rPr lang="fr-FR" sz="1600" dirty="0" err="1" smtClean="0">
                <a:solidFill>
                  <a:schemeClr val="bg1"/>
                </a:solidFill>
              </a:rPr>
              <a:t>Galsgaard</a:t>
            </a:r>
            <a:r>
              <a:rPr lang="fr-FR" sz="1600" dirty="0" smtClean="0">
                <a:solidFill>
                  <a:schemeClr val="bg1"/>
                </a:solidFill>
              </a:rPr>
              <a:t>, 1995)</a:t>
            </a:r>
          </a:p>
          <a:p>
            <a:pPr algn="ctr"/>
            <a:r>
              <a:rPr lang="fr-FR" sz="1600" dirty="0" smtClean="0">
                <a:solidFill>
                  <a:schemeClr val="bg1"/>
                </a:solidFill>
              </a:rPr>
              <a:t>Simulation of the surface convection and of the </a:t>
            </a:r>
            <a:r>
              <a:rPr lang="fr-FR" sz="1600" dirty="0" err="1" smtClean="0">
                <a:solidFill>
                  <a:schemeClr val="bg1"/>
                </a:solidFill>
              </a:rPr>
              <a:t>atmosphere</a:t>
            </a:r>
            <a:r>
              <a:rPr lang="fr-FR" sz="1600" dirty="0" smtClean="0">
                <a:solidFill>
                  <a:schemeClr val="bg1"/>
                </a:solidFill>
              </a:rPr>
              <a:t> stratification.</a:t>
            </a:r>
          </a:p>
          <a:p>
            <a:pPr algn="just"/>
            <a:endParaRPr lang="fr-FR" sz="1600" dirty="0" smtClean="0">
              <a:solidFill>
                <a:schemeClr val="bg1"/>
              </a:solidFill>
            </a:endParaRPr>
          </a:p>
          <a:p>
            <a:pPr algn="just"/>
            <a:endParaRPr lang="fr-FR" sz="1600" dirty="0" smtClean="0">
              <a:solidFill>
                <a:schemeClr val="bg1"/>
              </a:solidFill>
            </a:endParaRPr>
          </a:p>
          <a:p>
            <a:pPr algn="ctr"/>
            <a:r>
              <a:rPr lang="fr-FR" sz="1600" dirty="0" smtClean="0">
                <a:solidFill>
                  <a:schemeClr val="bg1"/>
                </a:solidFill>
              </a:rPr>
              <a:t>Global </a:t>
            </a:r>
            <a:r>
              <a:rPr lang="fr-FR" sz="1600" dirty="0" err="1" smtClean="0">
                <a:solidFill>
                  <a:schemeClr val="bg1"/>
                </a:solidFill>
              </a:rPr>
              <a:t>fitting</a:t>
            </a:r>
            <a:r>
              <a:rPr lang="fr-FR" sz="1600" dirty="0" smtClean="0">
                <a:solidFill>
                  <a:schemeClr val="bg1"/>
                </a:solidFill>
              </a:rPr>
              <a:t> of the </a:t>
            </a:r>
            <a:r>
              <a:rPr lang="fr-FR" sz="1600" dirty="0" err="1" smtClean="0">
                <a:solidFill>
                  <a:schemeClr val="bg1"/>
                </a:solidFill>
              </a:rPr>
              <a:t>evolution</a:t>
            </a:r>
            <a:r>
              <a:rPr lang="fr-FR" sz="1600" dirty="0" smtClean="0">
                <a:solidFill>
                  <a:schemeClr val="bg1"/>
                </a:solidFill>
              </a:rPr>
              <a:t> model </a:t>
            </a:r>
            <a:r>
              <a:rPr lang="fr-FR" sz="1600" dirty="0" err="1" smtClean="0">
                <a:solidFill>
                  <a:schemeClr val="bg1"/>
                </a:solidFill>
              </a:rPr>
              <a:t>taking</a:t>
            </a:r>
            <a:r>
              <a:rPr lang="fr-FR" sz="1600" dirty="0" smtClean="0">
                <a:solidFill>
                  <a:schemeClr val="bg1"/>
                </a:solidFill>
              </a:rPr>
              <a:t> </a:t>
            </a:r>
            <a:r>
              <a:rPr lang="fr-FR" sz="1600" dirty="0" err="1" smtClean="0">
                <a:solidFill>
                  <a:schemeClr val="bg1"/>
                </a:solidFill>
              </a:rPr>
              <a:t>into</a:t>
            </a:r>
            <a:r>
              <a:rPr lang="fr-FR" sz="1600" dirty="0" smtClean="0">
                <a:solidFill>
                  <a:schemeClr val="bg1"/>
                </a:solidFill>
              </a:rPr>
              <a:t> </a:t>
            </a:r>
            <a:r>
              <a:rPr lang="fr-FR" sz="1600" dirty="0" err="1" smtClean="0">
                <a:solidFill>
                  <a:schemeClr val="bg1"/>
                </a:solidFill>
              </a:rPr>
              <a:t>account</a:t>
            </a:r>
            <a:r>
              <a:rPr lang="fr-FR" sz="1600" dirty="0" smtClean="0">
                <a:solidFill>
                  <a:schemeClr val="bg1"/>
                </a:solidFill>
              </a:rPr>
              <a:t> the </a:t>
            </a:r>
            <a:r>
              <a:rPr lang="fr-FR" sz="1600" dirty="0" err="1" smtClean="0">
                <a:solidFill>
                  <a:schemeClr val="bg1"/>
                </a:solidFill>
              </a:rPr>
              <a:t>CoRoT</a:t>
            </a:r>
            <a:r>
              <a:rPr lang="fr-FR" sz="1600" dirty="0" smtClean="0">
                <a:solidFill>
                  <a:schemeClr val="bg1"/>
                </a:solidFill>
              </a:rPr>
              <a:t> </a:t>
            </a:r>
            <a:r>
              <a:rPr lang="fr-FR" sz="1600" dirty="0" err="1" smtClean="0">
                <a:solidFill>
                  <a:schemeClr val="bg1"/>
                </a:solidFill>
              </a:rPr>
              <a:t>frequencies</a:t>
            </a:r>
            <a:r>
              <a:rPr lang="fr-FR" sz="1600" dirty="0" smtClean="0">
                <a:solidFill>
                  <a:schemeClr val="bg1"/>
                </a:solidFill>
              </a:rPr>
              <a:t> (</a:t>
            </a:r>
            <a:r>
              <a:rPr lang="fr-FR" sz="1600" dirty="0" err="1" smtClean="0">
                <a:solidFill>
                  <a:schemeClr val="bg1"/>
                </a:solidFill>
              </a:rPr>
              <a:t>small</a:t>
            </a:r>
            <a:r>
              <a:rPr lang="fr-FR" sz="1600" dirty="0" smtClean="0">
                <a:solidFill>
                  <a:schemeClr val="bg1"/>
                </a:solidFill>
              </a:rPr>
              <a:t> and large  </a:t>
            </a:r>
            <a:r>
              <a:rPr lang="fr-FR" sz="1600" dirty="0" err="1" smtClean="0">
                <a:solidFill>
                  <a:schemeClr val="bg1"/>
                </a:solidFill>
              </a:rPr>
              <a:t>separations</a:t>
            </a:r>
            <a:r>
              <a:rPr lang="fr-FR" sz="1600" dirty="0" smtClean="0">
                <a:solidFill>
                  <a:schemeClr val="bg1"/>
                </a:solidFill>
              </a:rPr>
              <a:t>) AND the </a:t>
            </a:r>
            <a:r>
              <a:rPr lang="fr-FR" sz="1600" dirty="0" err="1" smtClean="0">
                <a:solidFill>
                  <a:schemeClr val="bg1"/>
                </a:solidFill>
              </a:rPr>
              <a:t>angular</a:t>
            </a:r>
            <a:r>
              <a:rPr lang="fr-FR" sz="1600" dirty="0" smtClean="0">
                <a:solidFill>
                  <a:schemeClr val="bg1"/>
                </a:solidFill>
              </a:rPr>
              <a:t> </a:t>
            </a:r>
            <a:r>
              <a:rPr lang="fr-FR" sz="1600" dirty="0" err="1" smtClean="0">
                <a:solidFill>
                  <a:schemeClr val="bg1"/>
                </a:solidFill>
              </a:rPr>
              <a:t>diameter</a:t>
            </a:r>
            <a:endParaRPr lang="fr-FR" sz="1600" dirty="0" smtClean="0">
              <a:solidFill>
                <a:schemeClr val="bg1"/>
              </a:solidFill>
            </a:endParaRPr>
          </a:p>
          <a:p>
            <a:pPr algn="ctr"/>
            <a:endParaRPr lang="fr-FR" sz="1200" dirty="0">
              <a:solidFill>
                <a:schemeClr val="bg1"/>
              </a:solidFill>
            </a:endParaRPr>
          </a:p>
        </p:txBody>
      </p:sp>
      <p:sp>
        <p:nvSpPr>
          <p:cNvPr id="12" name="Espace réservé de la date 11"/>
          <p:cNvSpPr>
            <a:spLocks noGrp="1"/>
          </p:cNvSpPr>
          <p:nvPr>
            <p:ph type="dt" sz="half" idx="10"/>
          </p:nvPr>
        </p:nvSpPr>
        <p:spPr/>
        <p:txBody>
          <a:bodyPr/>
          <a:lstStyle/>
          <a:p>
            <a:r>
              <a:rPr lang="fr-FR" smtClean="0"/>
              <a:t>Oct.2011 - 10 years of VLTI</a:t>
            </a:r>
            <a:endParaRPr lang="fr-FR"/>
          </a:p>
        </p:txBody>
      </p:sp>
      <p:grpSp>
        <p:nvGrpSpPr>
          <p:cNvPr id="17" name="Groupe 16"/>
          <p:cNvGrpSpPr/>
          <p:nvPr/>
        </p:nvGrpSpPr>
        <p:grpSpPr>
          <a:xfrm>
            <a:off x="226879" y="5445224"/>
            <a:ext cx="8737609" cy="895262"/>
            <a:chOff x="226879" y="5440072"/>
            <a:chExt cx="8737609" cy="895262"/>
          </a:xfrm>
        </p:grpSpPr>
        <p:grpSp>
          <p:nvGrpSpPr>
            <p:cNvPr id="15" name="Groupe 14"/>
            <p:cNvGrpSpPr/>
            <p:nvPr/>
          </p:nvGrpSpPr>
          <p:grpSpPr>
            <a:xfrm>
              <a:off x="226879" y="5440072"/>
              <a:ext cx="8737609" cy="888993"/>
              <a:chOff x="226879" y="5440072"/>
              <a:chExt cx="8737609" cy="888993"/>
            </a:xfrm>
          </p:grpSpPr>
          <p:pic>
            <p:nvPicPr>
              <p:cNvPr id="9" name="Picture 5"/>
              <p:cNvPicPr>
                <a:picLocks noChangeAspect="1" noChangeArrowheads="1"/>
              </p:cNvPicPr>
              <p:nvPr/>
            </p:nvPicPr>
            <p:blipFill>
              <a:blip r:embed="rId4" cstate="print"/>
              <a:srcRect/>
              <a:stretch>
                <a:fillRect/>
              </a:stretch>
            </p:blipFill>
            <p:spPr bwMode="auto">
              <a:xfrm>
                <a:off x="226879" y="5440072"/>
                <a:ext cx="8737609" cy="581216"/>
              </a:xfrm>
              <a:prstGeom prst="rect">
                <a:avLst/>
              </a:prstGeom>
              <a:noFill/>
              <a:ln w="9525">
                <a:noFill/>
                <a:miter lim="800000"/>
                <a:headEnd/>
                <a:tailEnd/>
              </a:ln>
            </p:spPr>
          </p:pic>
          <p:sp>
            <p:nvSpPr>
              <p:cNvPr id="10" name="ZoneTexte 9"/>
              <p:cNvSpPr txBox="1"/>
              <p:nvPr/>
            </p:nvSpPr>
            <p:spPr>
              <a:xfrm>
                <a:off x="320842" y="6021288"/>
                <a:ext cx="434734" cy="307777"/>
              </a:xfrm>
              <a:prstGeom prst="rect">
                <a:avLst/>
              </a:prstGeom>
              <a:solidFill>
                <a:schemeClr val="bg1"/>
              </a:solidFill>
            </p:spPr>
            <p:txBody>
              <a:bodyPr wrap="none" rtlCol="0">
                <a:spAutoFit/>
              </a:bodyPr>
              <a:lstStyle/>
              <a:p>
                <a:pPr algn="ctr"/>
                <a:r>
                  <a:rPr lang="fr-FR" sz="1400" b="1" dirty="0" smtClean="0">
                    <a:solidFill>
                      <a:srgbClr val="FF0000"/>
                    </a:solidFill>
                  </a:rPr>
                  <a:t>6%</a:t>
                </a:r>
                <a:endParaRPr lang="fr-FR" sz="1400" b="1" dirty="0">
                  <a:solidFill>
                    <a:srgbClr val="FF0000"/>
                  </a:solidFill>
                </a:endParaRPr>
              </a:p>
            </p:txBody>
          </p:sp>
          <p:sp>
            <p:nvSpPr>
              <p:cNvPr id="11" name="ZoneTexte 10"/>
              <p:cNvSpPr txBox="1"/>
              <p:nvPr/>
            </p:nvSpPr>
            <p:spPr>
              <a:xfrm>
                <a:off x="4355976" y="6010655"/>
                <a:ext cx="569388" cy="307777"/>
              </a:xfrm>
              <a:prstGeom prst="rect">
                <a:avLst/>
              </a:prstGeom>
              <a:solidFill>
                <a:schemeClr val="bg1"/>
              </a:solidFill>
            </p:spPr>
            <p:txBody>
              <a:bodyPr wrap="none" rtlCol="0">
                <a:spAutoFit/>
              </a:bodyPr>
              <a:lstStyle/>
              <a:p>
                <a:pPr algn="ctr"/>
                <a:r>
                  <a:rPr lang="fr-FR" sz="1400" b="1" dirty="0" smtClean="0">
                    <a:solidFill>
                      <a:srgbClr val="FF0000"/>
                    </a:solidFill>
                  </a:rPr>
                  <a:t>1.5%</a:t>
                </a:r>
                <a:endParaRPr lang="fr-FR" sz="1400" b="1" dirty="0">
                  <a:solidFill>
                    <a:srgbClr val="FF0000"/>
                  </a:solidFill>
                </a:endParaRPr>
              </a:p>
            </p:txBody>
          </p:sp>
          <p:sp>
            <p:nvSpPr>
              <p:cNvPr id="13" name="ZoneTexte 12"/>
              <p:cNvSpPr txBox="1"/>
              <p:nvPr/>
            </p:nvSpPr>
            <p:spPr>
              <a:xfrm>
                <a:off x="1547664" y="6021288"/>
                <a:ext cx="434735" cy="307777"/>
              </a:xfrm>
              <a:prstGeom prst="rect">
                <a:avLst/>
              </a:prstGeom>
              <a:solidFill>
                <a:schemeClr val="bg1"/>
              </a:solidFill>
            </p:spPr>
            <p:txBody>
              <a:bodyPr wrap="none" rtlCol="0">
                <a:spAutoFit/>
              </a:bodyPr>
              <a:lstStyle/>
              <a:p>
                <a:pPr algn="ctr"/>
                <a:r>
                  <a:rPr lang="fr-FR" sz="1400" b="1" dirty="0" smtClean="0">
                    <a:solidFill>
                      <a:srgbClr val="FF0000"/>
                    </a:solidFill>
                  </a:rPr>
                  <a:t>3%</a:t>
                </a:r>
                <a:endParaRPr lang="fr-FR" sz="1400" b="1" dirty="0">
                  <a:solidFill>
                    <a:srgbClr val="FF0000"/>
                  </a:solidFill>
                </a:endParaRPr>
              </a:p>
            </p:txBody>
          </p:sp>
          <p:sp>
            <p:nvSpPr>
              <p:cNvPr id="14" name="ZoneTexte 13"/>
              <p:cNvSpPr txBox="1"/>
              <p:nvPr/>
            </p:nvSpPr>
            <p:spPr>
              <a:xfrm>
                <a:off x="971600" y="6021288"/>
                <a:ext cx="434734" cy="307777"/>
              </a:xfrm>
              <a:prstGeom prst="rect">
                <a:avLst/>
              </a:prstGeom>
              <a:solidFill>
                <a:schemeClr val="bg1"/>
              </a:solidFill>
            </p:spPr>
            <p:txBody>
              <a:bodyPr wrap="none" rtlCol="0">
                <a:spAutoFit/>
              </a:bodyPr>
              <a:lstStyle/>
              <a:p>
                <a:pPr algn="ctr"/>
                <a:r>
                  <a:rPr lang="fr-FR" sz="1400" b="1" dirty="0" smtClean="0">
                    <a:solidFill>
                      <a:srgbClr val="FF0000"/>
                    </a:solidFill>
                  </a:rPr>
                  <a:t>2%</a:t>
                </a:r>
                <a:endParaRPr lang="fr-FR" sz="1400" b="1" dirty="0">
                  <a:solidFill>
                    <a:srgbClr val="FF0000"/>
                  </a:solidFill>
                </a:endParaRPr>
              </a:p>
            </p:txBody>
          </p:sp>
        </p:grpSp>
        <p:sp>
          <p:nvSpPr>
            <p:cNvPr id="16" name="ZoneTexte 15"/>
            <p:cNvSpPr txBox="1"/>
            <p:nvPr/>
          </p:nvSpPr>
          <p:spPr>
            <a:xfrm>
              <a:off x="2218728" y="5996780"/>
              <a:ext cx="1829347" cy="338554"/>
            </a:xfrm>
            <a:prstGeom prst="rect">
              <a:avLst/>
            </a:prstGeom>
            <a:solidFill>
              <a:schemeClr val="bg1"/>
            </a:solidFill>
          </p:spPr>
          <p:txBody>
            <a:bodyPr wrap="none" rtlCol="0">
              <a:spAutoFit/>
            </a:bodyPr>
            <a:lstStyle/>
            <a:p>
              <a:r>
                <a:rPr lang="fr-FR" sz="1600" i="1" dirty="0" smtClean="0">
                  <a:solidFill>
                    <a:srgbClr val="FF0000"/>
                  </a:solidFill>
                </a:rPr>
                <a:t>relative </a:t>
              </a:r>
              <a:r>
                <a:rPr lang="fr-FR" sz="1600" i="1" dirty="0" err="1" smtClean="0">
                  <a:solidFill>
                    <a:srgbClr val="FF0000"/>
                  </a:solidFill>
                </a:rPr>
                <a:t>uncertainty</a:t>
              </a:r>
              <a:endParaRPr lang="fr-FR" sz="1600" i="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778098"/>
          </a:xfrm>
        </p:spPr>
        <p:txBody>
          <a:bodyPr/>
          <a:lstStyle/>
          <a:p>
            <a:r>
              <a:rPr lang="en-US" smtClean="0"/>
              <a:t>Complementarity CHARA and VLTI</a:t>
            </a:r>
            <a:endParaRPr lang="en-US"/>
          </a:p>
        </p:txBody>
      </p:sp>
      <p:sp>
        <p:nvSpPr>
          <p:cNvPr id="4" name="Espace réservé de la date 3"/>
          <p:cNvSpPr>
            <a:spLocks noGrp="1"/>
          </p:cNvSpPr>
          <p:nvPr>
            <p:ph type="dt" sz="half" idx="10"/>
          </p:nvPr>
        </p:nvSpPr>
        <p:spPr/>
        <p:txBody>
          <a:bodyPr/>
          <a:lstStyle/>
          <a:p>
            <a:r>
              <a:rPr lang="fr-FR" smtClean="0"/>
              <a:t>Oct.2011 - 10 years of VLTI</a:t>
            </a:r>
            <a:endParaRPr lang="fr-FR"/>
          </a:p>
        </p:txBody>
      </p:sp>
      <p:sp>
        <p:nvSpPr>
          <p:cNvPr id="5" name="Espace réservé du pied de page 4"/>
          <p:cNvSpPr>
            <a:spLocks noGrp="1"/>
          </p:cNvSpPr>
          <p:nvPr>
            <p:ph type="ftr" sz="quarter" idx="11"/>
          </p:nvPr>
        </p:nvSpPr>
        <p:spPr/>
        <p:txBody>
          <a:bodyPr/>
          <a:lstStyle/>
          <a:p>
            <a:r>
              <a:rPr lang="fr-FR" smtClean="0"/>
              <a:t>VEGA/CHARA &amp; VISIBLE VLTI</a:t>
            </a:r>
            <a:endParaRPr lang="fr-FR"/>
          </a:p>
        </p:txBody>
      </p:sp>
      <p:sp>
        <p:nvSpPr>
          <p:cNvPr id="6" name="Espace réservé du numéro de diapositive 5"/>
          <p:cNvSpPr>
            <a:spLocks noGrp="1"/>
          </p:cNvSpPr>
          <p:nvPr>
            <p:ph type="sldNum" sz="quarter" idx="12"/>
          </p:nvPr>
        </p:nvSpPr>
        <p:spPr/>
        <p:txBody>
          <a:bodyPr/>
          <a:lstStyle/>
          <a:p>
            <a:fld id="{A23DF94E-B7E8-4AAC-9EF2-923C4D316F19}" type="slidenum">
              <a:rPr lang="fr-FR" smtClean="0"/>
              <a:pPr/>
              <a:t>9</a:t>
            </a:fld>
            <a:endParaRPr lang="fr-FR"/>
          </a:p>
        </p:txBody>
      </p:sp>
      <p:sp>
        <p:nvSpPr>
          <p:cNvPr id="8" name="Espace réservé du contenu 2"/>
          <p:cNvSpPr>
            <a:spLocks noGrp="1"/>
          </p:cNvSpPr>
          <p:nvPr>
            <p:ph idx="1"/>
          </p:nvPr>
        </p:nvSpPr>
        <p:spPr>
          <a:xfrm>
            <a:off x="0" y="862514"/>
            <a:ext cx="5043297" cy="622270"/>
          </a:xfrm>
        </p:spPr>
        <p:txBody>
          <a:bodyPr>
            <a:noAutofit/>
          </a:bodyPr>
          <a:lstStyle/>
          <a:p>
            <a:r>
              <a:rPr lang="fr-FR" sz="1800" dirty="0" smtClean="0">
                <a:solidFill>
                  <a:srgbClr val="FF0000"/>
                </a:solidFill>
                <a:latin typeface="Symbol" charset="2"/>
                <a:cs typeface="Symbol" charset="2"/>
              </a:rPr>
              <a:t>d</a:t>
            </a:r>
            <a:r>
              <a:rPr lang="fr-FR" sz="1800" dirty="0" smtClean="0">
                <a:solidFill>
                  <a:srgbClr val="FF0000"/>
                </a:solidFill>
              </a:rPr>
              <a:t> </a:t>
            </a:r>
            <a:r>
              <a:rPr lang="fr-FR" sz="1800" dirty="0" err="1" smtClean="0">
                <a:solidFill>
                  <a:srgbClr val="FF0000"/>
                </a:solidFill>
              </a:rPr>
              <a:t>Sco</a:t>
            </a:r>
            <a:r>
              <a:rPr lang="fr-FR" sz="1800" dirty="0" smtClean="0"/>
              <a:t> </a:t>
            </a:r>
            <a:r>
              <a:rPr lang="fr-FR" sz="1800" dirty="0" err="1" smtClean="0"/>
              <a:t>observed</a:t>
            </a:r>
            <a:r>
              <a:rPr lang="fr-FR" sz="1800" dirty="0" smtClean="0"/>
              <a:t> by AMBER and VEGA</a:t>
            </a:r>
          </a:p>
          <a:p>
            <a:r>
              <a:rPr lang="fr-FR" sz="1800" dirty="0" smtClean="0"/>
              <a:t>Medium spectral </a:t>
            </a:r>
            <a:r>
              <a:rPr lang="fr-FR" sz="1800" dirty="0" err="1" smtClean="0"/>
              <a:t>resolution</a:t>
            </a:r>
            <a:r>
              <a:rPr lang="fr-FR" sz="1800" dirty="0" smtClean="0"/>
              <a:t> (R=1500/5000)</a:t>
            </a:r>
            <a:endParaRPr lang="fr-FR" sz="1800" dirty="0"/>
          </a:p>
        </p:txBody>
      </p:sp>
      <p:pic>
        <p:nvPicPr>
          <p:cNvPr id="10" name="Image 9" descr="Capture d’écran 2011-07-05 à 16.10.31.png"/>
          <p:cNvPicPr>
            <a:picLocks noChangeAspect="1"/>
          </p:cNvPicPr>
          <p:nvPr/>
        </p:nvPicPr>
        <p:blipFill>
          <a:blip r:embed="rId3" cstate="print"/>
          <a:stretch>
            <a:fillRect/>
          </a:stretch>
        </p:blipFill>
        <p:spPr>
          <a:xfrm>
            <a:off x="4932040" y="1335079"/>
            <a:ext cx="4149726" cy="5432369"/>
          </a:xfrm>
          <a:prstGeom prst="rect">
            <a:avLst/>
          </a:prstGeom>
          <a:solidFill>
            <a:schemeClr val="bg1"/>
          </a:solidFill>
        </p:spPr>
      </p:pic>
      <p:grpSp>
        <p:nvGrpSpPr>
          <p:cNvPr id="32" name="Groupe 31"/>
          <p:cNvGrpSpPr/>
          <p:nvPr/>
        </p:nvGrpSpPr>
        <p:grpSpPr>
          <a:xfrm>
            <a:off x="1469760" y="2415213"/>
            <a:ext cx="5190472" cy="3174027"/>
            <a:chOff x="1469760" y="2415213"/>
            <a:chExt cx="5190472" cy="3174027"/>
          </a:xfrm>
        </p:grpSpPr>
        <p:sp>
          <p:nvSpPr>
            <p:cNvPr id="12" name="ZoneTexte 11"/>
            <p:cNvSpPr txBox="1"/>
            <p:nvPr/>
          </p:nvSpPr>
          <p:spPr>
            <a:xfrm>
              <a:off x="1469760" y="3905467"/>
              <a:ext cx="2094128" cy="369332"/>
            </a:xfrm>
            <a:prstGeom prst="rect">
              <a:avLst/>
            </a:prstGeom>
            <a:solidFill>
              <a:schemeClr val="bg1"/>
            </a:solidFill>
          </p:spPr>
          <p:txBody>
            <a:bodyPr wrap="square" rtlCol="0">
              <a:spAutoFit/>
            </a:bodyPr>
            <a:lstStyle/>
            <a:p>
              <a:r>
                <a:rPr lang="fr-FR" dirty="0" err="1" smtClean="0"/>
                <a:t>Circumstellar</a:t>
              </a:r>
              <a:r>
                <a:rPr lang="fr-FR" dirty="0" smtClean="0"/>
                <a:t> </a:t>
              </a:r>
              <a:r>
                <a:rPr lang="fr-FR" dirty="0" err="1" smtClean="0"/>
                <a:t>disk</a:t>
              </a:r>
              <a:endParaRPr lang="fr-FR" dirty="0"/>
            </a:p>
          </p:txBody>
        </p:sp>
        <p:cxnSp>
          <p:nvCxnSpPr>
            <p:cNvPr id="13" name="Connecteur droit avec flèche 12"/>
            <p:cNvCxnSpPr/>
            <p:nvPr/>
          </p:nvCxnSpPr>
          <p:spPr>
            <a:xfrm>
              <a:off x="3563888" y="4090134"/>
              <a:ext cx="3096344" cy="14991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a:stCxn id="12" idx="3"/>
            </p:cNvCxnSpPr>
            <p:nvPr/>
          </p:nvCxnSpPr>
          <p:spPr>
            <a:xfrm flipV="1">
              <a:off x="3563888" y="3905467"/>
              <a:ext cx="3096344" cy="1846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flipV="1">
              <a:off x="3563888" y="2415213"/>
              <a:ext cx="3096344" cy="16749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Groupe 27"/>
          <p:cNvGrpSpPr/>
          <p:nvPr/>
        </p:nvGrpSpPr>
        <p:grpSpPr>
          <a:xfrm>
            <a:off x="1547664" y="5589240"/>
            <a:ext cx="4182361" cy="369332"/>
            <a:chOff x="1469760" y="3365318"/>
            <a:chExt cx="4038344" cy="1153111"/>
          </a:xfrm>
          <a:solidFill>
            <a:schemeClr val="bg1"/>
          </a:solidFill>
        </p:grpSpPr>
        <p:sp>
          <p:nvSpPr>
            <p:cNvPr id="11" name="ZoneTexte 10"/>
            <p:cNvSpPr txBox="1"/>
            <p:nvPr/>
          </p:nvSpPr>
          <p:spPr>
            <a:xfrm>
              <a:off x="1469760" y="3365318"/>
              <a:ext cx="1257205" cy="1153111"/>
            </a:xfrm>
            <a:prstGeom prst="rect">
              <a:avLst/>
            </a:prstGeom>
            <a:solidFill>
              <a:schemeClr val="bg1"/>
            </a:solidFill>
          </p:spPr>
          <p:txBody>
            <a:bodyPr wrap="square" rtlCol="0">
              <a:spAutoFit/>
            </a:bodyPr>
            <a:lstStyle/>
            <a:p>
              <a:r>
                <a:rPr lang="fr-FR" dirty="0" err="1" smtClean="0"/>
                <a:t>Binary</a:t>
              </a:r>
              <a:endParaRPr lang="fr-FR" dirty="0"/>
            </a:p>
          </p:txBody>
        </p:sp>
        <p:cxnSp>
          <p:nvCxnSpPr>
            <p:cNvPr id="16" name="Connecteur droit avec flèche 15"/>
            <p:cNvCxnSpPr>
              <a:stCxn id="11" idx="3"/>
            </p:cNvCxnSpPr>
            <p:nvPr/>
          </p:nvCxnSpPr>
          <p:spPr>
            <a:xfrm flipV="1">
              <a:off x="2726965" y="3734659"/>
              <a:ext cx="2781139" cy="207214"/>
            </a:xfrm>
            <a:prstGeom prst="straightConnector1">
              <a:avLst/>
            </a:prstGeom>
            <a:grp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43" y="1743886"/>
            <a:ext cx="5036054" cy="190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7" name="Groupe 36"/>
          <p:cNvGrpSpPr/>
          <p:nvPr/>
        </p:nvGrpSpPr>
        <p:grpSpPr>
          <a:xfrm>
            <a:off x="7243" y="3645024"/>
            <a:ext cx="3412629" cy="2991108"/>
            <a:chOff x="7243" y="3645024"/>
            <a:chExt cx="3412629" cy="2991108"/>
          </a:xfrm>
        </p:grpSpPr>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74118" y="3710814"/>
              <a:ext cx="1745754" cy="2925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43" y="3645024"/>
              <a:ext cx="1666875" cy="299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1985</Words>
  <Application>Microsoft Office PowerPoint</Application>
  <PresentationFormat>Affichage à l'écran (4:3)</PresentationFormat>
  <Paragraphs>262</Paragraphs>
  <Slides>15</Slides>
  <Notes>12</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Unveiling the visible face of VLTI</vt:lpstr>
      <vt:lpstr>Interferometry at visible wavelengths</vt:lpstr>
      <vt:lpstr>Why doing visible interferometry?</vt:lpstr>
      <vt:lpstr>Diapositive 4</vt:lpstr>
      <vt:lpstr>Summary of performances  </vt:lpstr>
      <vt:lpstr>Summary of the VEGA Science Programs http://www-n.oca.eu/vega/en/publications/index.htm</vt:lpstr>
      <vt:lpstr>HD49933</vt:lpstr>
      <vt:lpstr>3D radiative and hydrodynamical modeling</vt:lpstr>
      <vt:lpstr>Complementarity CHARA and VLTI</vt:lpstr>
      <vt:lpstr>CHARA&amp;VLTI: 2nd example</vt:lpstr>
      <vt:lpstr>Perspectives of spectral imaging</vt:lpstr>
      <vt:lpstr>Towards a VLTI visible instrument</vt:lpstr>
      <vt:lpstr>Diapositive 13</vt:lpstr>
      <vt:lpstr>Exoplanet’s host stars</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results from VEGA/CHARA and prospects for visible interferometry at VLTI</dc:title>
  <dc:creator>Denis Mourard</dc:creator>
  <cp:lastModifiedBy>Denis Mourard</cp:lastModifiedBy>
  <cp:revision>84</cp:revision>
  <dcterms:created xsi:type="dcterms:W3CDTF">2011-10-19T19:41:09Z</dcterms:created>
  <dcterms:modified xsi:type="dcterms:W3CDTF">2011-10-21T20:49:13Z</dcterms:modified>
</cp:coreProperties>
</file>